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4" r:id="rId2"/>
    <p:sldId id="276" r:id="rId3"/>
    <p:sldId id="278" r:id="rId4"/>
    <p:sldId id="258" r:id="rId5"/>
    <p:sldId id="279" r:id="rId6"/>
    <p:sldId id="280" r:id="rId7"/>
    <p:sldId id="281" r:id="rId8"/>
    <p:sldId id="282" r:id="rId9"/>
    <p:sldId id="283" r:id="rId10"/>
    <p:sldId id="287" r:id="rId11"/>
    <p:sldId id="288" r:id="rId12"/>
    <p:sldId id="28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4" d="100"/>
          <a:sy n="84" d="100"/>
        </p:scale>
        <p:origin x="-144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FA4931F-885D-4AA6-8468-811DDCCEBBE8}" type="datetimeFigureOut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A9E26A3-35C1-45C9-8CAE-D3616D72048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634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931F-885D-4AA6-8468-811DDCCEBBE8}" type="datetimeFigureOut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E26A3-35C1-45C9-8CAE-D3616D7204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0198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931F-885D-4AA6-8468-811DDCCEBBE8}" type="datetimeFigureOut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E26A3-35C1-45C9-8CAE-D3616D7204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0009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931F-885D-4AA6-8468-811DDCCEBBE8}" type="datetimeFigureOut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E26A3-35C1-45C9-8CAE-D3616D7204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3404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931F-885D-4AA6-8468-811DDCCEBBE8}" type="datetimeFigureOut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E26A3-35C1-45C9-8CAE-D3616D72048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681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931F-885D-4AA6-8468-811DDCCEBBE8}" type="datetimeFigureOut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E26A3-35C1-45C9-8CAE-D3616D7204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826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931F-885D-4AA6-8468-811DDCCEBBE8}" type="datetimeFigureOut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E26A3-35C1-45C9-8CAE-D3616D7204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3920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931F-885D-4AA6-8468-811DDCCEBBE8}" type="datetimeFigureOut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E26A3-35C1-45C9-8CAE-D3616D7204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7616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931F-885D-4AA6-8468-811DDCCEBBE8}" type="datetimeFigureOut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E26A3-35C1-45C9-8CAE-D3616D7204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816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931F-885D-4AA6-8468-811DDCCEBBE8}" type="datetimeFigureOut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E26A3-35C1-45C9-8CAE-D3616D7204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0656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931F-885D-4AA6-8468-811DDCCEBBE8}" type="datetimeFigureOut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E26A3-35C1-45C9-8CAE-D3616D7204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7833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FA4931F-885D-4AA6-8468-811DDCCEBBE8}" type="datetimeFigureOut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A9E26A3-35C1-45C9-8CAE-D3616D7204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3434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kumimoji="1"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5" Type="http://schemas.openxmlformats.org/officeDocument/2006/relationships/image" Target="../media/image14.jp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9B3B5A3-F99D-9E87-0622-5B2AB6661AD0}"/>
              </a:ext>
            </a:extLst>
          </p:cNvPr>
          <p:cNvGrpSpPr/>
          <p:nvPr/>
        </p:nvGrpSpPr>
        <p:grpSpPr>
          <a:xfrm>
            <a:off x="9030789" y="5617029"/>
            <a:ext cx="2908661" cy="957969"/>
            <a:chOff x="3086964" y="653143"/>
            <a:chExt cx="5395012" cy="1595060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B4620931-8C45-45A3-9312-C14711277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6964" y="951405"/>
              <a:ext cx="5395012" cy="1296798"/>
            </a:xfrm>
            <a:prstGeom prst="rect">
              <a:avLst/>
            </a:prstGeom>
          </p:spPr>
        </p:pic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01D18E69-A060-60CA-5D99-13D057DA7C31}"/>
                </a:ext>
              </a:extLst>
            </p:cNvPr>
            <p:cNvSpPr/>
            <p:nvPr/>
          </p:nvSpPr>
          <p:spPr>
            <a:xfrm>
              <a:off x="3309257" y="653143"/>
              <a:ext cx="4841966" cy="696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38" name="図 37">
            <a:extLst>
              <a:ext uri="{FF2B5EF4-FFF2-40B4-BE49-F238E27FC236}">
                <a16:creationId xmlns:a16="http://schemas.microsoft.com/office/drawing/2014/main" id="{69FBFF79-6798-C922-0A45-EAC80ED15F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46" b="18730"/>
          <a:stretch/>
        </p:blipFill>
        <p:spPr>
          <a:xfrm>
            <a:off x="4146260" y="1616650"/>
            <a:ext cx="2980897" cy="2624452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0689A583-4F7B-8235-D2C2-D70588D42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オーケストラにおける支援プログラム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0E19908-CA47-C24E-0F61-6221AD55F8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3375" y="2131430"/>
            <a:ext cx="1789611" cy="134220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DCCD3D1-D57D-95DF-6B89-48F123FE51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2" t="7619" b="24539"/>
          <a:stretch/>
        </p:blipFill>
        <p:spPr>
          <a:xfrm>
            <a:off x="3016263" y="1689120"/>
            <a:ext cx="1611086" cy="276941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EFB64449-2048-9958-9C61-F1A3AFEC13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132" y="3448621"/>
            <a:ext cx="1734095" cy="308283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E7D9768-CAA5-568D-53C1-2A475FF83E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647" y="2037875"/>
            <a:ext cx="1670412" cy="2969622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6A2EEDB5-38BA-6B47-D702-AE52D24CF4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783" y="4154983"/>
            <a:ext cx="1336766" cy="2376473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C7852DFD-1294-520B-5F81-800C71B0E6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810" y="2747529"/>
            <a:ext cx="1236549" cy="1789612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5C54CCE0-05A9-87A5-BDDB-EB5CD3A0A8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919" y="3717682"/>
            <a:ext cx="1081360" cy="1922418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F2BF4816-5D03-F58A-3E56-7983553563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345" y="4609892"/>
            <a:ext cx="1222580" cy="1789612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40AB98DC-DE80-EFFF-E029-FFEB50461C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8" t="-3428" r="30187" b="47074"/>
          <a:stretch/>
        </p:blipFill>
        <p:spPr>
          <a:xfrm rot="5400000">
            <a:off x="1907100" y="5175276"/>
            <a:ext cx="1561126" cy="1162781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484C825B-644B-1190-785E-6DE152986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556" y="2037875"/>
            <a:ext cx="1071960" cy="1905707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9D1EFF12-D90C-F8B6-C602-3D7C155F1C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55461" y="4224979"/>
            <a:ext cx="2129246" cy="1596935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8306FD17-DEE8-0F22-7D91-505CB43D8F2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30" y="4040804"/>
            <a:ext cx="1425484" cy="253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43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1FA82-B940-09F2-64CD-08EFB5952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FAD0CDE4-0081-D8E7-C2B0-E455C0C04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54" y="405069"/>
            <a:ext cx="11477897" cy="1356360"/>
          </a:xfrm>
        </p:spPr>
        <p:txBody>
          <a:bodyPr>
            <a:normAutofit/>
          </a:bodyPr>
          <a:lstStyle/>
          <a:p>
            <a:pPr algn="ctr"/>
            <a:r>
              <a:rPr lang="ja-JP" altLang="en-US" dirty="0"/>
              <a:t>家族支援・移行支援・地域支援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325185-8E88-37FB-9011-A98AD28864B7}"/>
              </a:ext>
            </a:extLst>
          </p:cNvPr>
          <p:cNvSpPr txBox="1"/>
          <p:nvPr/>
        </p:nvSpPr>
        <p:spPr>
          <a:xfrm>
            <a:off x="1241549" y="1761429"/>
            <a:ext cx="10488897" cy="415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ea typeface="Rounded Mgen+ 1c regular" panose="020B0502020203020207" pitchFamily="50" charset="-128"/>
              </a:rPr>
              <a:t>【</a:t>
            </a: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Rounded Mgen+ 1c regular" panose="020B0502020203020207" pitchFamily="50" charset="-128"/>
              </a:rPr>
              <a:t>家族支援</a:t>
            </a:r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ea typeface="Rounded Mgen+ 1c regular" panose="020B0502020203020207" pitchFamily="50" charset="-128"/>
              </a:rPr>
              <a:t>】</a:t>
            </a:r>
          </a:p>
          <a:p>
            <a:pPr>
              <a:lnSpc>
                <a:spcPts val="1500"/>
              </a:lnSpc>
            </a:pP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Rounded Mgen+ 1c regular" panose="020B0502020203020207" pitchFamily="50" charset="-128"/>
              </a:rPr>
              <a:t>　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Rounded Mgen+ 1c regular" panose="020B0502020203020207" pitchFamily="50" charset="-128"/>
              </a:rPr>
              <a:t>　保護者様と発達の様子を共有し、不安や心配事等について一緒に検討します。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Rounded Mgen+ 1c regular" panose="020B0502020203020207" pitchFamily="50" charset="-128"/>
              </a:rPr>
              <a:t>　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Rounded Mgen+ 1c regular" panose="020B0502020203020207" pitchFamily="50" charset="-128"/>
              </a:rPr>
              <a:t>　ご家庭でのホームプログラムの立案します。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Rounded Mgen+ 1c regular" panose="020B0502020203020207" pitchFamily="50" charset="-128"/>
              </a:rPr>
              <a:t>　ライフステージを見据えた目標を立て、課題を整理しながら関わります。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Rounded Mgen+ 1c regular" panose="020B0502020203020207" pitchFamily="50" charset="-128"/>
              </a:rPr>
              <a:t>　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ea typeface="Rounded Mgen+ 1c regular" panose="020B0502020203020207" pitchFamily="50" charset="-128"/>
              </a:rPr>
              <a:t>【</a:t>
            </a: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Rounded Mgen+ 1c regular" panose="020B0502020203020207" pitchFamily="50" charset="-128"/>
              </a:rPr>
              <a:t>移行支援</a:t>
            </a:r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ea typeface="Rounded Mgen+ 1c regular" panose="020B0502020203020207" pitchFamily="50" charset="-128"/>
              </a:rPr>
              <a:t>】</a:t>
            </a:r>
          </a:p>
          <a:p>
            <a:pPr>
              <a:lnSpc>
                <a:spcPts val="1500"/>
              </a:lnSpc>
            </a:pP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Rounded Mgen+ 1c regular" panose="020B0502020203020207" pitchFamily="50" charset="-128"/>
              </a:rPr>
              <a:t>　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Rounded Mgen+ 1c regular" panose="020B0502020203020207" pitchFamily="50" charset="-128"/>
              </a:rPr>
              <a:t>　　幼稚園や保育園、小学校等へ訪問し、連携をとりながら支援します。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ea typeface="Rounded Mgen+ 1c regular" panose="020B0502020203020207" pitchFamily="50" charset="-128"/>
              </a:rPr>
              <a:t>【</a:t>
            </a: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Rounded Mgen+ 1c regular" panose="020B0502020203020207" pitchFamily="50" charset="-128"/>
              </a:rPr>
              <a:t>地域支援</a:t>
            </a:r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ea typeface="Rounded Mgen+ 1c regular" panose="020B0502020203020207" pitchFamily="50" charset="-128"/>
              </a:rPr>
              <a:t>】</a:t>
            </a:r>
          </a:p>
          <a:p>
            <a:pPr>
              <a:lnSpc>
                <a:spcPts val="1500"/>
              </a:lnSpc>
            </a:pP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Rounded Mgen+ 1c regular" panose="020B0502020203020207" pitchFamily="50" charset="-128"/>
              </a:rPr>
              <a:t>　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Rounded Mgen+ 1c regular" panose="020B0502020203020207" pitchFamily="50" charset="-128"/>
              </a:rPr>
              <a:t>　　医療機関や相談支援事業所、各関係機関と担当者会議等を通して情報共有し、地域で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Rounded Mgen+ 1c regular" panose="020B0502020203020207" pitchFamily="50" charset="-128"/>
              </a:rPr>
              <a:t>　その人らしく生活できるように連携を図ります。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2A5E38D-78BD-374B-5A48-9B8C58E2AAE3}"/>
              </a:ext>
            </a:extLst>
          </p:cNvPr>
          <p:cNvGrpSpPr/>
          <p:nvPr/>
        </p:nvGrpSpPr>
        <p:grpSpPr>
          <a:xfrm>
            <a:off x="9030789" y="5617029"/>
            <a:ext cx="2908661" cy="957969"/>
            <a:chOff x="3086964" y="653143"/>
            <a:chExt cx="5395012" cy="1595060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CE980132-44D5-6D51-B072-A551272AF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6964" y="951405"/>
              <a:ext cx="5395012" cy="1296798"/>
            </a:xfrm>
            <a:prstGeom prst="rect">
              <a:avLst/>
            </a:prstGeom>
          </p:spPr>
        </p:pic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0FFE0C64-049F-080B-84CC-FAC6E939E491}"/>
                </a:ext>
              </a:extLst>
            </p:cNvPr>
            <p:cNvSpPr/>
            <p:nvPr/>
          </p:nvSpPr>
          <p:spPr>
            <a:xfrm>
              <a:off x="3309257" y="653143"/>
              <a:ext cx="4841966" cy="696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6777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977FD-3A1B-07C0-00EA-15B490240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楕円 6">
            <a:extLst>
              <a:ext uri="{FF2B5EF4-FFF2-40B4-BE49-F238E27FC236}">
                <a16:creationId xmlns:a16="http://schemas.microsoft.com/office/drawing/2014/main" id="{D8360BD8-EA95-4887-A2FD-795BCA877F98}"/>
              </a:ext>
            </a:extLst>
          </p:cNvPr>
          <p:cNvSpPr/>
          <p:nvPr/>
        </p:nvSpPr>
        <p:spPr>
          <a:xfrm>
            <a:off x="8791120" y="1950720"/>
            <a:ext cx="448673" cy="301171"/>
          </a:xfrm>
          <a:prstGeom prst="ellipse">
            <a:avLst/>
          </a:prstGeom>
          <a:noFill/>
          <a:ln w="6350">
            <a:solidFill>
              <a:sysClr val="windowText" lastClr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 kern="1200"/>
          </a:p>
        </p:txBody>
      </p:sp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3D02D0B8-432B-FD75-3F18-EB76A64445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599281"/>
              </p:ext>
            </p:extLst>
          </p:nvPr>
        </p:nvGraphicFramePr>
        <p:xfrm>
          <a:off x="522512" y="517070"/>
          <a:ext cx="11325494" cy="5956790"/>
        </p:xfrm>
        <a:graphic>
          <a:graphicData uri="http://schemas.openxmlformats.org/drawingml/2006/table">
            <a:tbl>
              <a:tblPr/>
              <a:tblGrid>
                <a:gridCol w="1204944">
                  <a:extLst>
                    <a:ext uri="{9D8B030D-6E8A-4147-A177-3AD203B41FA5}">
                      <a16:colId xmlns:a16="http://schemas.microsoft.com/office/drawing/2014/main" val="2956016364"/>
                    </a:ext>
                  </a:extLst>
                </a:gridCol>
                <a:gridCol w="1202515">
                  <a:extLst>
                    <a:ext uri="{9D8B030D-6E8A-4147-A177-3AD203B41FA5}">
                      <a16:colId xmlns:a16="http://schemas.microsoft.com/office/drawing/2014/main" val="3917064535"/>
                    </a:ext>
                  </a:extLst>
                </a:gridCol>
                <a:gridCol w="721508">
                  <a:extLst>
                    <a:ext uri="{9D8B030D-6E8A-4147-A177-3AD203B41FA5}">
                      <a16:colId xmlns:a16="http://schemas.microsoft.com/office/drawing/2014/main" val="2071962272"/>
                    </a:ext>
                  </a:extLst>
                </a:gridCol>
                <a:gridCol w="388691">
                  <a:extLst>
                    <a:ext uri="{9D8B030D-6E8A-4147-A177-3AD203B41FA5}">
                      <a16:colId xmlns:a16="http://schemas.microsoft.com/office/drawing/2014/main" val="417443961"/>
                    </a:ext>
                  </a:extLst>
                </a:gridCol>
                <a:gridCol w="388691">
                  <a:extLst>
                    <a:ext uri="{9D8B030D-6E8A-4147-A177-3AD203B41FA5}">
                      <a16:colId xmlns:a16="http://schemas.microsoft.com/office/drawing/2014/main" val="3837589924"/>
                    </a:ext>
                  </a:extLst>
                </a:gridCol>
                <a:gridCol w="388691">
                  <a:extLst>
                    <a:ext uri="{9D8B030D-6E8A-4147-A177-3AD203B41FA5}">
                      <a16:colId xmlns:a16="http://schemas.microsoft.com/office/drawing/2014/main" val="3773459867"/>
                    </a:ext>
                  </a:extLst>
                </a:gridCol>
                <a:gridCol w="388691">
                  <a:extLst>
                    <a:ext uri="{9D8B030D-6E8A-4147-A177-3AD203B41FA5}">
                      <a16:colId xmlns:a16="http://schemas.microsoft.com/office/drawing/2014/main" val="534216299"/>
                    </a:ext>
                  </a:extLst>
                </a:gridCol>
                <a:gridCol w="388691">
                  <a:extLst>
                    <a:ext uri="{9D8B030D-6E8A-4147-A177-3AD203B41FA5}">
                      <a16:colId xmlns:a16="http://schemas.microsoft.com/office/drawing/2014/main" val="3047945391"/>
                    </a:ext>
                  </a:extLst>
                </a:gridCol>
                <a:gridCol w="388691">
                  <a:extLst>
                    <a:ext uri="{9D8B030D-6E8A-4147-A177-3AD203B41FA5}">
                      <a16:colId xmlns:a16="http://schemas.microsoft.com/office/drawing/2014/main" val="1921494359"/>
                    </a:ext>
                  </a:extLst>
                </a:gridCol>
                <a:gridCol w="388691">
                  <a:extLst>
                    <a:ext uri="{9D8B030D-6E8A-4147-A177-3AD203B41FA5}">
                      <a16:colId xmlns:a16="http://schemas.microsoft.com/office/drawing/2014/main" val="180612569"/>
                    </a:ext>
                  </a:extLst>
                </a:gridCol>
                <a:gridCol w="388691">
                  <a:extLst>
                    <a:ext uri="{9D8B030D-6E8A-4147-A177-3AD203B41FA5}">
                      <a16:colId xmlns:a16="http://schemas.microsoft.com/office/drawing/2014/main" val="901432190"/>
                    </a:ext>
                  </a:extLst>
                </a:gridCol>
                <a:gridCol w="327958">
                  <a:extLst>
                    <a:ext uri="{9D8B030D-6E8A-4147-A177-3AD203B41FA5}">
                      <a16:colId xmlns:a16="http://schemas.microsoft.com/office/drawing/2014/main" val="874635428"/>
                    </a:ext>
                  </a:extLst>
                </a:gridCol>
                <a:gridCol w="1202515">
                  <a:extLst>
                    <a:ext uri="{9D8B030D-6E8A-4147-A177-3AD203B41FA5}">
                      <a16:colId xmlns:a16="http://schemas.microsoft.com/office/drawing/2014/main" val="3266117045"/>
                    </a:ext>
                  </a:extLst>
                </a:gridCol>
                <a:gridCol w="612190">
                  <a:extLst>
                    <a:ext uri="{9D8B030D-6E8A-4147-A177-3AD203B41FA5}">
                      <a16:colId xmlns:a16="http://schemas.microsoft.com/office/drawing/2014/main" val="120269067"/>
                    </a:ext>
                  </a:extLst>
                </a:gridCol>
                <a:gridCol w="612190">
                  <a:extLst>
                    <a:ext uri="{9D8B030D-6E8A-4147-A177-3AD203B41FA5}">
                      <a16:colId xmlns:a16="http://schemas.microsoft.com/office/drawing/2014/main" val="3796529439"/>
                    </a:ext>
                  </a:extLst>
                </a:gridCol>
                <a:gridCol w="388691">
                  <a:extLst>
                    <a:ext uri="{9D8B030D-6E8A-4147-A177-3AD203B41FA5}">
                      <a16:colId xmlns:a16="http://schemas.microsoft.com/office/drawing/2014/main" val="2904576172"/>
                    </a:ext>
                  </a:extLst>
                </a:gridCol>
                <a:gridCol w="388691">
                  <a:extLst>
                    <a:ext uri="{9D8B030D-6E8A-4147-A177-3AD203B41FA5}">
                      <a16:colId xmlns:a16="http://schemas.microsoft.com/office/drawing/2014/main" val="177036270"/>
                    </a:ext>
                  </a:extLst>
                </a:gridCol>
                <a:gridCol w="388691">
                  <a:extLst>
                    <a:ext uri="{9D8B030D-6E8A-4147-A177-3AD203B41FA5}">
                      <a16:colId xmlns:a16="http://schemas.microsoft.com/office/drawing/2014/main" val="3422424558"/>
                    </a:ext>
                  </a:extLst>
                </a:gridCol>
                <a:gridCol w="388691">
                  <a:extLst>
                    <a:ext uri="{9D8B030D-6E8A-4147-A177-3AD203B41FA5}">
                      <a16:colId xmlns:a16="http://schemas.microsoft.com/office/drawing/2014/main" val="64986711"/>
                    </a:ext>
                  </a:extLst>
                </a:gridCol>
                <a:gridCol w="388691">
                  <a:extLst>
                    <a:ext uri="{9D8B030D-6E8A-4147-A177-3AD203B41FA5}">
                      <a16:colId xmlns:a16="http://schemas.microsoft.com/office/drawing/2014/main" val="1048286189"/>
                    </a:ext>
                  </a:extLst>
                </a:gridCol>
                <a:gridCol w="388691">
                  <a:extLst>
                    <a:ext uri="{9D8B030D-6E8A-4147-A177-3AD203B41FA5}">
                      <a16:colId xmlns:a16="http://schemas.microsoft.com/office/drawing/2014/main" val="690122670"/>
                    </a:ext>
                  </a:extLst>
                </a:gridCol>
              </a:tblGrid>
              <a:tr h="23142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事業所名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オーケストラ（児童発達支援・放課後等デイサービス）　支援プログラム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作成日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R6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年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月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日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4332632"/>
                  </a:ext>
                </a:extLst>
              </a:tr>
              <a:tr h="133768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9491945"/>
                  </a:ext>
                </a:extLst>
              </a:tr>
              <a:tr h="40839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法人（事業所）理念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19"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形も音色も一つ一つ異なる楽器が、それぞれの魅力を最大限引き出す事で、感動させる音楽を奏でる事ができるように、お子さま一人ひとりの力を最大限発揮し、笑顔で過ごせること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6687510"/>
                  </a:ext>
                </a:extLst>
              </a:tr>
              <a:tr h="63301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支援方針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19"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・発達の専門スタッフとして、作業療法士、言語聴覚士、保育士、心理担当児童指導員がお子様とご家族をサポート</a:t>
                      </a:r>
                      <a:b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・それぞれのお子様の目的や課題にそったオリジナルのプログラム</a:t>
                      </a:r>
                      <a:b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・活動中の様子は動画や画像等を用いて共有、説明</a:t>
                      </a:r>
                      <a:b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・地域で本人らしく過ごせるように訪問事業を展開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2945505"/>
                  </a:ext>
                </a:extLst>
              </a:tr>
              <a:tr h="35394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営業時間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時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分から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18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時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分まで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送迎実施の有無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EB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あり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なし</a:t>
                      </a:r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69096"/>
                  </a:ext>
                </a:extLst>
              </a:tr>
              <a:tr h="21100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19"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支　援　内　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4044078"/>
                  </a:ext>
                </a:extLst>
              </a:tr>
              <a:tr h="524107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本人支援</a:t>
                      </a: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健康・生活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 gridSpan="19"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・健康状態の維持・改善</a:t>
                      </a:r>
                      <a:b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・生活リズムや生活主観の形成</a:t>
                      </a:r>
                      <a:b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・基本的生活スキルの獲得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392732"/>
                  </a:ext>
                </a:extLst>
              </a:tr>
              <a:tr h="53091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運動・感覚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 gridSpan="19"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・姿勢と運動、動作の向上</a:t>
                      </a:r>
                      <a:b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・姿勢と運動、動作の総合的な活用</a:t>
                      </a:r>
                      <a:b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・保有する感覚の総合的な活用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999628"/>
                  </a:ext>
                </a:extLst>
              </a:tr>
              <a:tr h="52410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認知・行動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 gridSpan="19"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・認知の発達と行動の習得</a:t>
                      </a:r>
                      <a:b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・空間、時間、数等の概念形成の習得</a:t>
                      </a:r>
                      <a:b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・外部環境の適切な認知と適切な行動の習得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51808"/>
                  </a:ext>
                </a:extLst>
              </a:tr>
              <a:tr h="58536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言語</a:t>
                      </a:r>
                      <a:b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コミュニケーション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 gridSpan="19"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・言語の形成と活用</a:t>
                      </a:r>
                      <a:b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・言語の受容及び表出</a:t>
                      </a:r>
                      <a:b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・コミュニケーションの基礎的能力の向上</a:t>
                      </a:r>
                      <a:b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・コミュニケーション手段の選択と活用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5106263"/>
                  </a:ext>
                </a:extLst>
              </a:tr>
              <a:tr h="52410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人間関係</a:t>
                      </a:r>
                      <a:br>
                        <a:rPr lang="zh-TW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zh-TW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社会性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 gridSpan="19"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・他者との関わり（人間関係の形成）</a:t>
                      </a:r>
                      <a:b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・自己の理解と行動の調整</a:t>
                      </a:r>
                      <a:b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・仲間づくりと集団への参加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577336"/>
                  </a:ext>
                </a:extLst>
              </a:tr>
              <a:tr h="44242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家族支援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保護者様と発達の様子を共有し、不安や心配事等について一緒に検討</a:t>
                      </a:r>
                      <a:b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ご家庭でのホームプログラムの立案</a:t>
                      </a:r>
                      <a:b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ライフステージを見据えた目標、課題の設定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移行支援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幼稚園や保育園、小学校等へ訪問し、連携をとりながらの支援</a:t>
                      </a:r>
                      <a:b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保育所等訪問支援の実施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406192"/>
                  </a:ext>
                </a:extLst>
              </a:tr>
              <a:tr h="44242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地域支援・地域連携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医療機関や相談支援事業所、各関係機関と担当者会議等を通して情報共有し、地域でその人らしく生活できるように連携の強化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職員の質の向上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法人内の各委員会への参加</a:t>
                      </a:r>
                      <a:b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定期的な内部、外部の研修に参加</a:t>
                      </a:r>
                      <a:b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ケース会議の開催、情報共有、検討実施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328397"/>
                  </a:ext>
                </a:extLst>
              </a:tr>
              <a:tr h="40839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主な行事等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19"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屋外活動、買い物、サイクリング、季節に合わせた製作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4878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9689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2DDC9-9536-F2E2-3126-CF4897FFE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楕円 6">
            <a:extLst>
              <a:ext uri="{FF2B5EF4-FFF2-40B4-BE49-F238E27FC236}">
                <a16:creationId xmlns:a16="http://schemas.microsoft.com/office/drawing/2014/main" id="{619FB21F-6525-B1C3-D196-DFF98120AB34}"/>
              </a:ext>
            </a:extLst>
          </p:cNvPr>
          <p:cNvSpPr/>
          <p:nvPr/>
        </p:nvSpPr>
        <p:spPr>
          <a:xfrm>
            <a:off x="8747577" y="1820092"/>
            <a:ext cx="448673" cy="301171"/>
          </a:xfrm>
          <a:prstGeom prst="ellipse">
            <a:avLst/>
          </a:prstGeom>
          <a:noFill/>
          <a:ln w="6350">
            <a:solidFill>
              <a:sysClr val="windowText" lastClr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 kern="1200"/>
          </a:p>
        </p:txBody>
      </p:sp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0050F62F-7F1D-3272-66A8-B126D91998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707882"/>
              </p:ext>
            </p:extLst>
          </p:nvPr>
        </p:nvGraphicFramePr>
        <p:xfrm>
          <a:off x="535583" y="337456"/>
          <a:ext cx="11242759" cy="6113415"/>
        </p:xfrm>
        <a:graphic>
          <a:graphicData uri="http://schemas.openxmlformats.org/drawingml/2006/table">
            <a:tbl>
              <a:tblPr/>
              <a:tblGrid>
                <a:gridCol w="1196144">
                  <a:extLst>
                    <a:ext uri="{9D8B030D-6E8A-4147-A177-3AD203B41FA5}">
                      <a16:colId xmlns:a16="http://schemas.microsoft.com/office/drawing/2014/main" val="139816655"/>
                    </a:ext>
                  </a:extLst>
                </a:gridCol>
                <a:gridCol w="1193731">
                  <a:extLst>
                    <a:ext uri="{9D8B030D-6E8A-4147-A177-3AD203B41FA5}">
                      <a16:colId xmlns:a16="http://schemas.microsoft.com/office/drawing/2014/main" val="1711242342"/>
                    </a:ext>
                  </a:extLst>
                </a:gridCol>
                <a:gridCol w="716240">
                  <a:extLst>
                    <a:ext uri="{9D8B030D-6E8A-4147-A177-3AD203B41FA5}">
                      <a16:colId xmlns:a16="http://schemas.microsoft.com/office/drawing/2014/main" val="1141528055"/>
                    </a:ext>
                  </a:extLst>
                </a:gridCol>
                <a:gridCol w="385851">
                  <a:extLst>
                    <a:ext uri="{9D8B030D-6E8A-4147-A177-3AD203B41FA5}">
                      <a16:colId xmlns:a16="http://schemas.microsoft.com/office/drawing/2014/main" val="236897515"/>
                    </a:ext>
                  </a:extLst>
                </a:gridCol>
                <a:gridCol w="385851">
                  <a:extLst>
                    <a:ext uri="{9D8B030D-6E8A-4147-A177-3AD203B41FA5}">
                      <a16:colId xmlns:a16="http://schemas.microsoft.com/office/drawing/2014/main" val="3879705110"/>
                    </a:ext>
                  </a:extLst>
                </a:gridCol>
                <a:gridCol w="385851">
                  <a:extLst>
                    <a:ext uri="{9D8B030D-6E8A-4147-A177-3AD203B41FA5}">
                      <a16:colId xmlns:a16="http://schemas.microsoft.com/office/drawing/2014/main" val="3868005779"/>
                    </a:ext>
                  </a:extLst>
                </a:gridCol>
                <a:gridCol w="385851">
                  <a:extLst>
                    <a:ext uri="{9D8B030D-6E8A-4147-A177-3AD203B41FA5}">
                      <a16:colId xmlns:a16="http://schemas.microsoft.com/office/drawing/2014/main" val="4124918915"/>
                    </a:ext>
                  </a:extLst>
                </a:gridCol>
                <a:gridCol w="385851">
                  <a:extLst>
                    <a:ext uri="{9D8B030D-6E8A-4147-A177-3AD203B41FA5}">
                      <a16:colId xmlns:a16="http://schemas.microsoft.com/office/drawing/2014/main" val="3525293294"/>
                    </a:ext>
                  </a:extLst>
                </a:gridCol>
                <a:gridCol w="385851">
                  <a:extLst>
                    <a:ext uri="{9D8B030D-6E8A-4147-A177-3AD203B41FA5}">
                      <a16:colId xmlns:a16="http://schemas.microsoft.com/office/drawing/2014/main" val="1401726234"/>
                    </a:ext>
                  </a:extLst>
                </a:gridCol>
                <a:gridCol w="385851">
                  <a:extLst>
                    <a:ext uri="{9D8B030D-6E8A-4147-A177-3AD203B41FA5}">
                      <a16:colId xmlns:a16="http://schemas.microsoft.com/office/drawing/2014/main" val="3421520381"/>
                    </a:ext>
                  </a:extLst>
                </a:gridCol>
                <a:gridCol w="385851">
                  <a:extLst>
                    <a:ext uri="{9D8B030D-6E8A-4147-A177-3AD203B41FA5}">
                      <a16:colId xmlns:a16="http://schemas.microsoft.com/office/drawing/2014/main" val="1635375035"/>
                    </a:ext>
                  </a:extLst>
                </a:gridCol>
                <a:gridCol w="325561">
                  <a:extLst>
                    <a:ext uri="{9D8B030D-6E8A-4147-A177-3AD203B41FA5}">
                      <a16:colId xmlns:a16="http://schemas.microsoft.com/office/drawing/2014/main" val="2831743657"/>
                    </a:ext>
                  </a:extLst>
                </a:gridCol>
                <a:gridCol w="1193731">
                  <a:extLst>
                    <a:ext uri="{9D8B030D-6E8A-4147-A177-3AD203B41FA5}">
                      <a16:colId xmlns:a16="http://schemas.microsoft.com/office/drawing/2014/main" val="3906431603"/>
                    </a:ext>
                  </a:extLst>
                </a:gridCol>
                <a:gridCol w="607719">
                  <a:extLst>
                    <a:ext uri="{9D8B030D-6E8A-4147-A177-3AD203B41FA5}">
                      <a16:colId xmlns:a16="http://schemas.microsoft.com/office/drawing/2014/main" val="31893171"/>
                    </a:ext>
                  </a:extLst>
                </a:gridCol>
                <a:gridCol w="607719">
                  <a:extLst>
                    <a:ext uri="{9D8B030D-6E8A-4147-A177-3AD203B41FA5}">
                      <a16:colId xmlns:a16="http://schemas.microsoft.com/office/drawing/2014/main" val="1726607846"/>
                    </a:ext>
                  </a:extLst>
                </a:gridCol>
                <a:gridCol w="385851">
                  <a:extLst>
                    <a:ext uri="{9D8B030D-6E8A-4147-A177-3AD203B41FA5}">
                      <a16:colId xmlns:a16="http://schemas.microsoft.com/office/drawing/2014/main" val="2265482455"/>
                    </a:ext>
                  </a:extLst>
                </a:gridCol>
                <a:gridCol w="385851">
                  <a:extLst>
                    <a:ext uri="{9D8B030D-6E8A-4147-A177-3AD203B41FA5}">
                      <a16:colId xmlns:a16="http://schemas.microsoft.com/office/drawing/2014/main" val="3319634864"/>
                    </a:ext>
                  </a:extLst>
                </a:gridCol>
                <a:gridCol w="385851">
                  <a:extLst>
                    <a:ext uri="{9D8B030D-6E8A-4147-A177-3AD203B41FA5}">
                      <a16:colId xmlns:a16="http://schemas.microsoft.com/office/drawing/2014/main" val="3666876691"/>
                    </a:ext>
                  </a:extLst>
                </a:gridCol>
                <a:gridCol w="385851">
                  <a:extLst>
                    <a:ext uri="{9D8B030D-6E8A-4147-A177-3AD203B41FA5}">
                      <a16:colId xmlns:a16="http://schemas.microsoft.com/office/drawing/2014/main" val="298578510"/>
                    </a:ext>
                  </a:extLst>
                </a:gridCol>
                <a:gridCol w="385851">
                  <a:extLst>
                    <a:ext uri="{9D8B030D-6E8A-4147-A177-3AD203B41FA5}">
                      <a16:colId xmlns:a16="http://schemas.microsoft.com/office/drawing/2014/main" val="189900793"/>
                    </a:ext>
                  </a:extLst>
                </a:gridCol>
                <a:gridCol w="385851">
                  <a:extLst>
                    <a:ext uri="{9D8B030D-6E8A-4147-A177-3AD203B41FA5}">
                      <a16:colId xmlns:a16="http://schemas.microsoft.com/office/drawing/2014/main" val="3038009053"/>
                    </a:ext>
                  </a:extLst>
                </a:gridCol>
              </a:tblGrid>
              <a:tr h="23839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事業所名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オーケストラ（居宅訪問型児童発達支援）　支援プログラム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作成日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R6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年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月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日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7233899"/>
                  </a:ext>
                </a:extLst>
              </a:tr>
              <a:tr h="139446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6072536"/>
                  </a:ext>
                </a:extLst>
              </a:tr>
              <a:tr h="42070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法人（事業所）理念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19"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形も音色も一つ一つ異なる楽器が、それぞれの魅力を最大限引き出す事で、感動させる音楽を奏でる事ができるように、お子さま一人ひとりの力を最大限発揮し、笑顔で過ごせること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494493"/>
                  </a:ext>
                </a:extLst>
              </a:tr>
              <a:tr h="65208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支援方針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19"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・発達の専門スタッフとして、作業療法士、言語聴覚士、保育士、心理担当児童指導員がお子様とご家族をサポート</a:t>
                      </a:r>
                      <a:b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・それぞれのお子様の目的や課題にそったオリジナルのプログラム</a:t>
                      </a:r>
                      <a:b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・活動中の様子は動画や画像等を用いて共有、説明</a:t>
                      </a:r>
                      <a:b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・地域で本人らしく過ごせるように訪問事業を展開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03989"/>
                  </a:ext>
                </a:extLst>
              </a:tr>
              <a:tr h="36460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営業時間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時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分から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18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時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分まで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送迎実施の有無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EB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あり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なし</a:t>
                      </a:r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4244345"/>
                  </a:ext>
                </a:extLst>
              </a:tr>
              <a:tr h="21736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19"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支　援　内　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0010938"/>
                  </a:ext>
                </a:extLst>
              </a:tr>
              <a:tr h="539901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本人支援</a:t>
                      </a: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健康・生活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 gridSpan="19"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・健康状態の維持・改善</a:t>
                      </a:r>
                      <a:b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・生活リズムや生活主観の形成</a:t>
                      </a:r>
                      <a:b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・基本的生活スキルの獲得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642516"/>
                  </a:ext>
                </a:extLst>
              </a:tr>
              <a:tr h="5469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運動・感覚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 gridSpan="19"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・姿勢と運動、動作の向上</a:t>
                      </a:r>
                      <a:b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・姿勢と運動、動作の総合的な活用</a:t>
                      </a:r>
                      <a:b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・保有する感覚の総合的な活用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9542219"/>
                  </a:ext>
                </a:extLst>
              </a:tr>
              <a:tr h="53990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認知・行動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 gridSpan="19"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・認知の発達と行動の習得</a:t>
                      </a:r>
                      <a:b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・空間、時間、数等の概念形成の習得</a:t>
                      </a:r>
                      <a:b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・外部環境の適切な認知と適切な行動の習得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835155"/>
                  </a:ext>
                </a:extLst>
              </a:tr>
              <a:tr h="58197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言語</a:t>
                      </a:r>
                      <a:b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コミュニケーション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 gridSpan="19"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・言語の形成と活用</a:t>
                      </a:r>
                      <a:b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・言語の受容及び表出</a:t>
                      </a:r>
                      <a:b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・コミュニケーションの基礎的能力の向上</a:t>
                      </a:r>
                      <a:b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・コミュニケーション手段の選択と活用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870002"/>
                  </a:ext>
                </a:extLst>
              </a:tr>
              <a:tr h="53990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人間関係</a:t>
                      </a:r>
                      <a:br>
                        <a:rPr lang="zh-TW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zh-TW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社会性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 gridSpan="19"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・他者との関わり（人間関係の形成）</a:t>
                      </a:r>
                      <a:b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・自己の理解と行動の調整</a:t>
                      </a:r>
                      <a:b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・仲間づくりと集団への参加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6346712"/>
                  </a:ext>
                </a:extLst>
              </a:tr>
              <a:tr h="45576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家族支援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保護者様と発達の様子を共有し、不安や心配事等について一緒に検討</a:t>
                      </a:r>
                      <a:b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ご家庭でのホームプログラムの立案</a:t>
                      </a:r>
                      <a:b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ライフステージを見据えた目標、課題の設定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移行支援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幼稚園や保育園、小学校等と連携し、居宅以外の場所で過ごせるように環境調整、支援方法の提示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6608090"/>
                  </a:ext>
                </a:extLst>
              </a:tr>
              <a:tr h="45576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地域支援・地域連携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医療機関や相談支援事業所、各関係機関と担当者会議等を通して情報共有し、地域でその人らしく生活できるように連携の強化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職員の質の向上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法人内の各委員会への参加</a:t>
                      </a:r>
                      <a:b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定期的な内部、外部の研修に参加</a:t>
                      </a:r>
                      <a:b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</a:br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ケース会議の開催、情報共有、検討実施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6017758"/>
                  </a:ext>
                </a:extLst>
              </a:tr>
              <a:tr h="42070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主な行事等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19"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屋外活動、買い物、サイクリング、季節に合わせた製作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29907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1792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5279F-A11D-93A3-D348-B1104C84A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AEDE1427-6CB4-15CE-0877-DED8B4DB0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9328" y="413600"/>
            <a:ext cx="1495698" cy="1356360"/>
          </a:xfrm>
        </p:spPr>
        <p:txBody>
          <a:bodyPr/>
          <a:lstStyle/>
          <a:p>
            <a:r>
              <a:rPr lang="ja-JP" altLang="en-US" dirty="0"/>
              <a:t>理念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C815AFC-A12C-58A5-D9B1-91352322C4F0}"/>
              </a:ext>
            </a:extLst>
          </p:cNvPr>
          <p:cNvSpPr txBox="1"/>
          <p:nvPr/>
        </p:nvSpPr>
        <p:spPr>
          <a:xfrm>
            <a:off x="930234" y="2293552"/>
            <a:ext cx="105405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Rounded Mgen+ 1c medium"/>
                <a:cs typeface="Sans Serif Collection" panose="020B0502040504020204" pitchFamily="34" charset="0"/>
              </a:rPr>
              <a:t>形も音色も一つ一つ異なる楽器が、それぞれの魅力を最大限引き</a:t>
            </a:r>
            <a:endParaRPr kumimoji="1" lang="en-US" altLang="ja-JP" sz="2800" dirty="0">
              <a:latin typeface="Rounded Mgen+ 1c medium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r>
              <a:rPr kumimoji="1" lang="ja-JP" altLang="en-US" sz="2800" dirty="0">
                <a:latin typeface="Rounded Mgen+ 1c medium"/>
                <a:cs typeface="Sans Serif Collection" panose="020B0502040504020204" pitchFamily="34" charset="0"/>
              </a:rPr>
              <a:t>出す事で</a:t>
            </a:r>
            <a:r>
              <a:rPr lang="ja-JP" altLang="en-US" sz="2800" dirty="0">
                <a:latin typeface="Rounded Mgen+ 1c medium"/>
                <a:cs typeface="Sans Serif Collection" panose="020B0502040504020204" pitchFamily="34" charset="0"/>
              </a:rPr>
              <a:t>、感動させる音楽を奏でる事ができるように、</a:t>
            </a:r>
            <a:endParaRPr lang="en-US" altLang="ja-JP" sz="2800" dirty="0">
              <a:latin typeface="Rounded Mgen+ 1c medium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r>
              <a:rPr kumimoji="1" lang="ja-JP" altLang="en-US" sz="2800" dirty="0">
                <a:latin typeface="Rounded Mgen+ 1c medium"/>
                <a:cs typeface="Sans Serif Collection" panose="020B0502040504020204" pitchFamily="34" charset="0"/>
              </a:rPr>
              <a:t>お子さま一人ひとりの力を最大限発揮し、笑顔で過ごせること</a:t>
            </a:r>
            <a:endParaRPr kumimoji="1" lang="en-US" altLang="ja-JP" sz="2800" dirty="0">
              <a:latin typeface="Rounded Mgen+ 1c medium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FB407C0-1AE7-6F59-6C79-E4D3A97B50EC}"/>
              </a:ext>
            </a:extLst>
          </p:cNvPr>
          <p:cNvGrpSpPr/>
          <p:nvPr/>
        </p:nvGrpSpPr>
        <p:grpSpPr>
          <a:xfrm>
            <a:off x="9030789" y="5617029"/>
            <a:ext cx="2908661" cy="957969"/>
            <a:chOff x="3086964" y="653143"/>
            <a:chExt cx="5395012" cy="1595060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6C5BF114-12D5-F9A9-38A5-EC81EF912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6964" y="951405"/>
              <a:ext cx="5395012" cy="1296798"/>
            </a:xfrm>
            <a:prstGeom prst="rect">
              <a:avLst/>
            </a:prstGeom>
          </p:spPr>
        </p:pic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B0221D25-69C2-CCE3-80FB-E41BF7F52A9C}"/>
                </a:ext>
              </a:extLst>
            </p:cNvPr>
            <p:cNvSpPr/>
            <p:nvPr/>
          </p:nvSpPr>
          <p:spPr>
            <a:xfrm>
              <a:off x="3309257" y="653143"/>
              <a:ext cx="4841966" cy="696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5662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9D72A-B262-59EC-4611-721DE23B0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4BCC0063-757B-B29C-5F4C-4560B727C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1772" y="439726"/>
            <a:ext cx="2537461" cy="1356360"/>
          </a:xfrm>
        </p:spPr>
        <p:txBody>
          <a:bodyPr>
            <a:normAutofit/>
          </a:bodyPr>
          <a:lstStyle/>
          <a:p>
            <a:r>
              <a:rPr lang="ja-JP" altLang="en-US" dirty="0"/>
              <a:t>支援方針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39C5F9-F274-599E-3557-BDAABB04D01D}"/>
              </a:ext>
            </a:extLst>
          </p:cNvPr>
          <p:cNvSpPr txBox="1"/>
          <p:nvPr/>
        </p:nvSpPr>
        <p:spPr>
          <a:xfrm>
            <a:off x="1518468" y="1599076"/>
            <a:ext cx="10728641" cy="673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Rounded Mgen+ 1c regular" panose="020B0502020203020207" pitchFamily="50" charset="-128"/>
                <a:ea typeface="Rounded Mgen+ 1c regular" panose="020B0502020203020207" pitchFamily="50" charset="-128"/>
                <a:cs typeface="Rounded Mgen+ 1c regular" panose="020B0502020203020207" pitchFamily="50" charset="-128"/>
              </a:rPr>
              <a:t>発達の専門スタッフとして、</a:t>
            </a:r>
            <a:r>
              <a:rPr kumimoji="1" lang="ja-JP" altLang="en-US" sz="2000" dirty="0">
                <a:solidFill>
                  <a:srgbClr val="0070C0"/>
                </a:solidFill>
                <a:latin typeface="Rounded Mgen+ 1p bold" panose="020B0702020203020207" pitchFamily="50" charset="-128"/>
                <a:ea typeface="Rounded Mgen+ 1p bold" panose="020B0702020203020207" pitchFamily="50" charset="-128"/>
                <a:cs typeface="Rounded Mgen+ 1p bold" panose="020B0702020203020207" pitchFamily="50" charset="-128"/>
              </a:rPr>
              <a:t>作業療法士</a:t>
            </a: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Rounded Mgen+ 1c regular" panose="020B0502020203020207" pitchFamily="50" charset="-128"/>
                <a:ea typeface="Rounded Mgen+ 1c regular" panose="020B0502020203020207" pitchFamily="50" charset="-128"/>
                <a:cs typeface="Rounded Mgen+ 1c regular" panose="020B0502020203020207" pitchFamily="50" charset="-128"/>
              </a:rPr>
              <a:t>、</a:t>
            </a:r>
            <a:r>
              <a:rPr kumimoji="1" lang="ja-JP" altLang="en-US" sz="2000" dirty="0">
                <a:solidFill>
                  <a:srgbClr val="0070C0"/>
                </a:solidFill>
                <a:latin typeface="Rounded Mgen+ 1p bold" panose="020B0702020203020207" pitchFamily="50" charset="-128"/>
                <a:ea typeface="Rounded Mgen+ 1p bold" panose="020B0702020203020207" pitchFamily="50" charset="-128"/>
                <a:cs typeface="Rounded Mgen+ 1p bold" panose="020B0702020203020207" pitchFamily="50" charset="-128"/>
              </a:rPr>
              <a:t>言語聴覚士</a:t>
            </a: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Rounded Mgen+ 1c regular" panose="020B0502020203020207" pitchFamily="50" charset="-128"/>
                <a:ea typeface="Rounded Mgen+ 1c regular" panose="020B0502020203020207" pitchFamily="50" charset="-128"/>
                <a:cs typeface="Rounded Mgen+ 1c regular" panose="020B0502020203020207" pitchFamily="50" charset="-128"/>
              </a:rPr>
              <a:t>、</a:t>
            </a:r>
            <a:r>
              <a:rPr kumimoji="1" lang="ja-JP" altLang="en-US" sz="2000" dirty="0">
                <a:solidFill>
                  <a:srgbClr val="0070C0"/>
                </a:solidFill>
                <a:latin typeface="Rounded Mgen+ 1p bold" panose="020B0702020203020207" pitchFamily="50" charset="-128"/>
                <a:ea typeface="Rounded Mgen+ 1p bold" panose="020B0702020203020207" pitchFamily="50" charset="-128"/>
                <a:cs typeface="Rounded Mgen+ 1p bold" panose="020B0702020203020207" pitchFamily="50" charset="-128"/>
              </a:rPr>
              <a:t>保育士</a:t>
            </a:r>
            <a:r>
              <a:rPr kumimoji="1" lang="ja-JP" altLang="en-US" sz="2000" dirty="0">
                <a:solidFill>
                  <a:schemeClr val="accent6">
                    <a:lumMod val="75000"/>
                  </a:schemeClr>
                </a:solidFill>
                <a:latin typeface="Rounded Mgen+ 1p bold" panose="020B0702020203020207" pitchFamily="50" charset="-128"/>
                <a:ea typeface="Rounded Mgen+ 1p bold" panose="020B0702020203020207" pitchFamily="50" charset="-128"/>
                <a:cs typeface="Rounded Mgen+ 1p bold" panose="020B0702020203020207" pitchFamily="50" charset="-128"/>
              </a:rPr>
              <a:t>、</a:t>
            </a:r>
            <a:r>
              <a:rPr kumimoji="1" lang="ja-JP" altLang="en-US" sz="2000" dirty="0">
                <a:solidFill>
                  <a:srgbClr val="0070C0"/>
                </a:solidFill>
                <a:latin typeface="Rounded Mgen+ 1p bold" panose="020B0702020203020207" pitchFamily="50" charset="-128"/>
                <a:ea typeface="Rounded Mgen+ 1p bold" panose="020B0702020203020207" pitchFamily="50" charset="-128"/>
                <a:cs typeface="Rounded Mgen+ 1p bold" panose="020B0702020203020207" pitchFamily="50" charset="-128"/>
              </a:rPr>
              <a:t>心理担当児童指導員</a:t>
            </a: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Rounded Mgen+ 1c regular" panose="020B0502020203020207" pitchFamily="50" charset="-128"/>
                <a:ea typeface="Rounded Mgen+ 1c regular" panose="020B0502020203020207" pitchFamily="50" charset="-128"/>
                <a:cs typeface="Rounded Mgen+ 1c regular" panose="020B0502020203020207" pitchFamily="50" charset="-128"/>
              </a:rPr>
              <a:t>が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Rounded Mgen+ 1c regular" panose="020B0502020203020207" pitchFamily="50" charset="-128"/>
              <a:ea typeface="Rounded Mgen+ 1c regular" panose="020B0502020203020207" pitchFamily="50" charset="-128"/>
              <a:cs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endParaRPr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Rounded Mgen+ 1c regular" panose="020B0502020203020207" pitchFamily="50" charset="-128"/>
              <a:ea typeface="Rounded Mgen+ 1c regular" panose="020B0502020203020207" pitchFamily="50" charset="-128"/>
              <a:cs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Rounded Mgen+ 1c regular" panose="020B0502020203020207" pitchFamily="50" charset="-128"/>
                <a:ea typeface="Rounded Mgen+ 1c regular" panose="020B0502020203020207" pitchFamily="50" charset="-128"/>
                <a:cs typeface="Rounded Mgen+ 1c regular" panose="020B0502020203020207" pitchFamily="50" charset="-128"/>
              </a:rPr>
              <a:t>お子様とご家族をサポートします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Rounded Mgen+ 1c regular" panose="020B0502020203020207" pitchFamily="50" charset="-128"/>
              <a:ea typeface="Rounded Mgen+ 1c regular" panose="020B0502020203020207" pitchFamily="50" charset="-128"/>
              <a:cs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Rounded Mgen+ 1c regular" panose="020B0502020203020207" pitchFamily="50" charset="-128"/>
              <a:ea typeface="Rounded Mgen+ 1c regular" panose="020B0502020203020207" pitchFamily="50" charset="-128"/>
              <a:cs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Rounded Mgen+ 1c regular" panose="020B0502020203020207" pitchFamily="50" charset="-128"/>
              <a:ea typeface="Rounded Mgen+ 1c regular" panose="020B0502020203020207" pitchFamily="50" charset="-128"/>
              <a:cs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Rounded Mgen+ 1c regular" panose="020B0502020203020207" pitchFamily="50" charset="-128"/>
              <a:ea typeface="Rounded Mgen+ 1c regular" panose="020B0502020203020207" pitchFamily="50" charset="-128"/>
              <a:cs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Rounded Mgen+ 1c regular" panose="020B0502020203020207" pitchFamily="50" charset="-128"/>
              <a:ea typeface="Rounded Mgen+ 1c regular" panose="020B0502020203020207" pitchFamily="50" charset="-128"/>
              <a:cs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Rounded Mgen+ 1c regular" panose="020B0502020203020207" pitchFamily="50" charset="-128"/>
                <a:ea typeface="Rounded Mgen+ 1c regular" panose="020B0502020203020207" pitchFamily="50" charset="-128"/>
                <a:cs typeface="Rounded Mgen+ 1c regular" panose="020B0502020203020207" pitchFamily="50" charset="-128"/>
              </a:rPr>
              <a:t>それぞれのお子様の目的や課題にそった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Rounded Mgen+ 1c regular" panose="020B0502020203020207" pitchFamily="50" charset="-128"/>
              <a:ea typeface="Rounded Mgen+ 1c regular" panose="020B0502020203020207" pitchFamily="50" charset="-128"/>
              <a:cs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endParaRPr kumimoji="1" lang="en-US" altLang="ja-JP" sz="2000" b="1" dirty="0">
              <a:solidFill>
                <a:srgbClr val="0070C0"/>
              </a:solidFill>
              <a:latin typeface="Rounded Mgen+ 1c regular" panose="020B0502020203020207" pitchFamily="50" charset="-128"/>
              <a:ea typeface="Rounded Mgen+ 1c regular" panose="020B0502020203020207" pitchFamily="50" charset="-128"/>
              <a:cs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r>
              <a:rPr kumimoji="1" lang="ja-JP" altLang="en-US" sz="2000" b="1" dirty="0">
                <a:solidFill>
                  <a:srgbClr val="0070C0"/>
                </a:solidFill>
                <a:latin typeface="Rounded Mgen+ 1p bold" panose="020B0702020203020207" pitchFamily="50" charset="-128"/>
                <a:ea typeface="Rounded Mgen+ 1p bold" panose="020B0702020203020207" pitchFamily="50" charset="-128"/>
                <a:cs typeface="Rounded Mgen+ 1p bold" panose="020B0702020203020207" pitchFamily="50" charset="-128"/>
              </a:rPr>
              <a:t>オリジナルのプログラム</a:t>
            </a: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Rounded Mgen+ 1c regular" panose="020B0502020203020207" pitchFamily="50" charset="-128"/>
                <a:ea typeface="Rounded Mgen+ 1c regular" panose="020B0502020203020207" pitchFamily="50" charset="-128"/>
                <a:cs typeface="Rounded Mgen+ 1c regular" panose="020B0502020203020207" pitchFamily="50" charset="-128"/>
              </a:rPr>
              <a:t>です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Rounded Mgen+ 1c regular" panose="020B0502020203020207" pitchFamily="50" charset="-128"/>
              <a:ea typeface="Rounded Mgen+ 1c regular" panose="020B0502020203020207" pitchFamily="50" charset="-128"/>
              <a:cs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Rounded Mgen+ 1c regular" panose="020B0502020203020207" pitchFamily="50" charset="-128"/>
              <a:ea typeface="Rounded Mgen+ 1c regular" panose="020B0502020203020207" pitchFamily="50" charset="-128"/>
              <a:cs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Rounded Mgen+ 1c regular" panose="020B0502020203020207" pitchFamily="50" charset="-128"/>
              <a:ea typeface="Rounded Mgen+ 1c regular" panose="020B0502020203020207" pitchFamily="50" charset="-128"/>
              <a:cs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Rounded Mgen+ 1c regular" panose="020B0502020203020207" pitchFamily="50" charset="-128"/>
              <a:ea typeface="Rounded Mgen+ 1c regular" panose="020B0502020203020207" pitchFamily="50" charset="-128"/>
              <a:cs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Rounded Mgen+ 1c regular" panose="020B0502020203020207" pitchFamily="50" charset="-128"/>
              <a:ea typeface="Rounded Mgen+ 1c regular" panose="020B0502020203020207" pitchFamily="50" charset="-128"/>
              <a:cs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Rounded Mgen+ 1c regular" panose="020B0502020203020207" pitchFamily="50" charset="-128"/>
              <a:ea typeface="Rounded Mgen+ 1c regular" panose="020B0502020203020207" pitchFamily="50" charset="-128"/>
              <a:cs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Rounded Mgen+ 1c regular" panose="020B0502020203020207" pitchFamily="50" charset="-128"/>
                <a:ea typeface="Rounded Mgen+ 1c regular" panose="020B0502020203020207" pitchFamily="50" charset="-128"/>
                <a:cs typeface="Rounded Mgen+ 1c regular" panose="020B0502020203020207" pitchFamily="50" charset="-128"/>
              </a:rPr>
              <a:t>活動中の様子は動画や画像等を用いて共有したり説明します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Rounded Mgen+ 1c regular" panose="020B0502020203020207" pitchFamily="50" charset="-128"/>
              <a:ea typeface="Rounded Mgen+ 1c regular" panose="020B0502020203020207" pitchFamily="50" charset="-128"/>
              <a:cs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Rounded Mgen+ 1c regular" panose="020B0502020203020207" pitchFamily="50" charset="-128"/>
              <a:ea typeface="Rounded Mgen+ 1c regular" panose="020B0502020203020207" pitchFamily="50" charset="-128"/>
              <a:cs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Rounded Mgen+ 1c regular" panose="020B0502020203020207" pitchFamily="50" charset="-128"/>
              <a:ea typeface="Rounded Mgen+ 1c regular" panose="020B0502020203020207" pitchFamily="50" charset="-128"/>
              <a:cs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Rounded Mgen+ 1c regular" panose="020B0502020203020207" pitchFamily="50" charset="-128"/>
              <a:ea typeface="Rounded Mgen+ 1c regular" panose="020B0502020203020207" pitchFamily="50" charset="-128"/>
              <a:cs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Rounded Mgen+ 1c regular" panose="020B0502020203020207" pitchFamily="50" charset="-128"/>
              <a:ea typeface="Rounded Mgen+ 1c regular" panose="020B0502020203020207" pitchFamily="50" charset="-128"/>
              <a:cs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Rounded Mgen+ 1c regular" panose="020B0502020203020207" pitchFamily="50" charset="-128"/>
              <a:ea typeface="Rounded Mgen+ 1c regular" panose="020B0502020203020207" pitchFamily="50" charset="-128"/>
              <a:cs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Rounded Mgen+ 1c regular" panose="020B0502020203020207" pitchFamily="50" charset="-128"/>
              <a:ea typeface="Rounded Mgen+ 1c regular" panose="020B0502020203020207" pitchFamily="50" charset="-128"/>
              <a:cs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Rounded Mgen+ 1c regular" panose="020B0502020203020207" pitchFamily="50" charset="-128"/>
                <a:ea typeface="Rounded Mgen+ 1c regular" panose="020B0502020203020207" pitchFamily="50" charset="-128"/>
                <a:cs typeface="Rounded Mgen+ 1c regular" panose="020B0502020203020207" pitchFamily="50" charset="-128"/>
              </a:rPr>
              <a:t>地域で本人らしく過ごせるように</a:t>
            </a:r>
            <a:r>
              <a:rPr kumimoji="1" lang="ja-JP" altLang="en-US" sz="2000" b="1" dirty="0">
                <a:solidFill>
                  <a:srgbClr val="0070C0"/>
                </a:solidFill>
                <a:latin typeface="Rounded Mgen+ 1p bold" panose="020B0702020203020207" pitchFamily="50" charset="-128"/>
                <a:ea typeface="Rounded Mgen+ 1p bold" panose="020B0702020203020207" pitchFamily="50" charset="-128"/>
                <a:cs typeface="Rounded Mgen+ 1p bold" panose="020B0702020203020207" pitchFamily="50" charset="-128"/>
              </a:rPr>
              <a:t>訪問事業</a:t>
            </a: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Rounded Mgen+ 1c regular" panose="020B0502020203020207" pitchFamily="50" charset="-128"/>
                <a:ea typeface="Rounded Mgen+ 1c regular" panose="020B0502020203020207" pitchFamily="50" charset="-128"/>
                <a:cs typeface="Rounded Mgen+ 1c regular" panose="020B0502020203020207" pitchFamily="50" charset="-128"/>
              </a:rPr>
              <a:t>も展開しています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ts val="1500"/>
              </a:lnSpc>
            </a:pPr>
            <a:r>
              <a:rPr kumimoji="1" lang="ja-JP" altLang="en-US" sz="2000" dirty="0">
                <a:solidFill>
                  <a:schemeClr val="accent6">
                    <a:lumMod val="75000"/>
                  </a:schemeClr>
                </a:solidFill>
                <a:latin typeface="Rounded Mgen+ 1p bold" panose="020B0702020203020207" pitchFamily="50" charset="-128"/>
                <a:ea typeface="Rounded Mgen+ 1p bold" panose="020B0702020203020207" pitchFamily="50" charset="-128"/>
                <a:cs typeface="Rounded Mgen+ 1p bold" panose="020B0702020203020207" pitchFamily="50" charset="-128"/>
              </a:rPr>
              <a:t>訪問事業</a:t>
            </a:r>
            <a:r>
              <a:rPr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Rounded Mgen+ 1c regular" panose="020B0502020203020207" pitchFamily="50" charset="-128"/>
                <a:ea typeface="Rounded Mgen+ 1c regular" panose="020B0502020203020207" pitchFamily="50" charset="-128"/>
                <a:cs typeface="Rounded Mgen+ 1c regular" panose="020B0502020203020207" pitchFamily="50" charset="-128"/>
              </a:rPr>
              <a:t>の展開も行っております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Rounded Mgen+ 1c regular" panose="020B0502020203020207" pitchFamily="50" charset="-128"/>
              <a:ea typeface="Rounded Mgen+ 1c regular" panose="020B0502020203020207" pitchFamily="50" charset="-128"/>
              <a:cs typeface="Rounded Mgen+ 1c regular" panose="020B0502020203020207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061F3DB-3CBD-4F40-1592-107240B207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3470" b="65234"/>
          <a:stretch/>
        </p:blipFill>
        <p:spPr>
          <a:xfrm>
            <a:off x="549361" y="1502700"/>
            <a:ext cx="765515" cy="89929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72EB7B3-BEC4-7A53-35D7-2914C8F42A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5" b="64062"/>
          <a:stretch/>
        </p:blipFill>
        <p:spPr>
          <a:xfrm>
            <a:off x="760209" y="4138222"/>
            <a:ext cx="758259" cy="92962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C6C0EE9-9C68-AB45-A148-ED8EC5AE37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04" r="63618" b="34856"/>
          <a:stretch/>
        </p:blipFill>
        <p:spPr>
          <a:xfrm>
            <a:off x="550924" y="5609660"/>
            <a:ext cx="762387" cy="74085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6BCA5BB-78E1-17E4-7A50-39AE670ACB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2" t="35713" r="36179" b="35544"/>
          <a:stretch/>
        </p:blipFill>
        <p:spPr>
          <a:xfrm>
            <a:off x="698965" y="2951970"/>
            <a:ext cx="582551" cy="743522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85682B20-C713-49B2-C541-0685ED09380F}"/>
              </a:ext>
            </a:extLst>
          </p:cNvPr>
          <p:cNvGrpSpPr>
            <a:grpSpLocks noChangeAspect="1"/>
          </p:cNvGrpSpPr>
          <p:nvPr/>
        </p:nvGrpSpPr>
        <p:grpSpPr>
          <a:xfrm>
            <a:off x="7584770" y="2457000"/>
            <a:ext cx="3847021" cy="1944000"/>
            <a:chOff x="524045" y="4768646"/>
            <a:chExt cx="3802760" cy="1901618"/>
          </a:xfrm>
        </p:grpSpPr>
        <p:sp>
          <p:nvSpPr>
            <p:cNvPr id="14" name="楕円 13">
              <a:extLst>
                <a:ext uri="{FF2B5EF4-FFF2-40B4-BE49-F238E27FC236}">
                  <a16:creationId xmlns:a16="http://schemas.microsoft.com/office/drawing/2014/main" id="{7CF81737-B1E8-B27E-9FA2-FABAA9C4283A}"/>
                </a:ext>
              </a:extLst>
            </p:cNvPr>
            <p:cNvSpPr/>
            <p:nvPr/>
          </p:nvSpPr>
          <p:spPr>
            <a:xfrm>
              <a:off x="524045" y="4768646"/>
              <a:ext cx="3802760" cy="190161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173B3AD8-FA48-4195-E183-013BD5C7F200}"/>
                </a:ext>
              </a:extLst>
            </p:cNvPr>
            <p:cNvGrpSpPr/>
            <p:nvPr/>
          </p:nvGrpSpPr>
          <p:grpSpPr>
            <a:xfrm>
              <a:off x="846727" y="5191346"/>
              <a:ext cx="1020580" cy="326894"/>
              <a:chOff x="686233" y="2022467"/>
              <a:chExt cx="1020580" cy="326894"/>
            </a:xfrm>
          </p:grpSpPr>
          <p:sp>
            <p:nvSpPr>
              <p:cNvPr id="27" name="楕円 26">
                <a:extLst>
                  <a:ext uri="{FF2B5EF4-FFF2-40B4-BE49-F238E27FC236}">
                    <a16:creationId xmlns:a16="http://schemas.microsoft.com/office/drawing/2014/main" id="{C53E172D-72C1-048F-BE55-C8499F71F19B}"/>
                  </a:ext>
                </a:extLst>
              </p:cNvPr>
              <p:cNvSpPr/>
              <p:nvPr/>
            </p:nvSpPr>
            <p:spPr>
              <a:xfrm>
                <a:off x="686233" y="2022467"/>
                <a:ext cx="1020580" cy="326894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87DE4D4-A769-3E02-5CBD-D479C0E5F5EB}"/>
                  </a:ext>
                </a:extLst>
              </p:cNvPr>
              <p:cNvSpPr txBox="1"/>
              <p:nvPr/>
            </p:nvSpPr>
            <p:spPr>
              <a:xfrm>
                <a:off x="700935" y="2065093"/>
                <a:ext cx="949614" cy="24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ounded Mgen+ 1c heavy" panose="020B0802020203020207" pitchFamily="50" charset="-128"/>
                    <a:ea typeface="Rounded Mgen+ 1c heavy" panose="020B0802020203020207" pitchFamily="50" charset="-128"/>
                    <a:cs typeface="Rounded Mgen+ 1c heavy" panose="020B0802020203020207" pitchFamily="50" charset="-128"/>
                  </a:rPr>
                  <a:t>作業療法士</a:t>
                </a:r>
                <a:endParaRPr kumimoji="1" lang="en-US" altLang="ja-JP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unded Mgen+ 1c heavy" panose="020B0802020203020207" pitchFamily="50" charset="-128"/>
                  <a:ea typeface="Rounded Mgen+ 1c heavy" panose="020B0802020203020207" pitchFamily="50" charset="-128"/>
                  <a:cs typeface="Rounded Mgen+ 1c heavy" panose="020B0802020203020207" pitchFamily="50" charset="-128"/>
                </a:endParaRPr>
              </a:p>
            </p:txBody>
          </p:sp>
        </p:grpSp>
        <p:sp>
          <p:nvSpPr>
            <p:cNvPr id="16" name="楕円 15">
              <a:extLst>
                <a:ext uri="{FF2B5EF4-FFF2-40B4-BE49-F238E27FC236}">
                  <a16:creationId xmlns:a16="http://schemas.microsoft.com/office/drawing/2014/main" id="{58585A6D-6358-EBF1-951E-C0E2314F4D9F}"/>
                </a:ext>
              </a:extLst>
            </p:cNvPr>
            <p:cNvSpPr/>
            <p:nvPr/>
          </p:nvSpPr>
          <p:spPr>
            <a:xfrm>
              <a:off x="1959362" y="5277598"/>
              <a:ext cx="1020579" cy="1053529"/>
            </a:xfrm>
            <a:prstGeom prst="ellipse">
              <a:avLst/>
            </a:prstGeom>
            <a:solidFill>
              <a:srgbClr val="FBBBF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2CAC1B3D-0147-079B-DAF4-9B32DB257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9361" y="5421644"/>
              <a:ext cx="1020580" cy="76543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56E3D0FA-4393-9CCC-E08A-30FA09CC5458}"/>
                </a:ext>
              </a:extLst>
            </p:cNvPr>
            <p:cNvGrpSpPr/>
            <p:nvPr/>
          </p:nvGrpSpPr>
          <p:grpSpPr>
            <a:xfrm>
              <a:off x="2979941" y="5195082"/>
              <a:ext cx="1020580" cy="326894"/>
              <a:chOff x="686233" y="2022467"/>
              <a:chExt cx="1020580" cy="326894"/>
            </a:xfrm>
          </p:grpSpPr>
          <p:sp>
            <p:nvSpPr>
              <p:cNvPr id="25" name="楕円 24">
                <a:extLst>
                  <a:ext uri="{FF2B5EF4-FFF2-40B4-BE49-F238E27FC236}">
                    <a16:creationId xmlns:a16="http://schemas.microsoft.com/office/drawing/2014/main" id="{2A34B433-DB39-5680-C88C-9FBA4979FA1B}"/>
                  </a:ext>
                </a:extLst>
              </p:cNvPr>
              <p:cNvSpPr/>
              <p:nvPr/>
            </p:nvSpPr>
            <p:spPr>
              <a:xfrm>
                <a:off x="686233" y="2022467"/>
                <a:ext cx="1020580" cy="326894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B02AA0F3-E370-E511-F0AD-78AAA78F5496}"/>
                  </a:ext>
                </a:extLst>
              </p:cNvPr>
              <p:cNvSpPr txBox="1"/>
              <p:nvPr/>
            </p:nvSpPr>
            <p:spPr>
              <a:xfrm>
                <a:off x="721716" y="2065093"/>
                <a:ext cx="949614" cy="24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ounded Mgen+ 1c heavy" panose="020B0802020203020207" pitchFamily="50" charset="-128"/>
                    <a:ea typeface="Rounded Mgen+ 1c heavy" panose="020B0802020203020207" pitchFamily="50" charset="-128"/>
                    <a:cs typeface="Rounded Mgen+ 1c heavy" panose="020B0802020203020207" pitchFamily="50" charset="-128"/>
                  </a:rPr>
                  <a:t>言語聴覚士</a:t>
                </a:r>
                <a:endParaRPr kumimoji="1" lang="en-US" altLang="ja-JP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unded Mgen+ 1c heavy" panose="020B0802020203020207" pitchFamily="50" charset="-128"/>
                  <a:ea typeface="Rounded Mgen+ 1c heavy" panose="020B0802020203020207" pitchFamily="50" charset="-128"/>
                  <a:cs typeface="Rounded Mgen+ 1c heavy" panose="020B0802020203020207" pitchFamily="50" charset="-128"/>
                </a:endParaRPr>
              </a:p>
            </p:txBody>
          </p:sp>
        </p:grpSp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8F71BA7E-56B5-106E-22C8-7EAF6AD2A731}"/>
                </a:ext>
              </a:extLst>
            </p:cNvPr>
            <p:cNvGrpSpPr/>
            <p:nvPr/>
          </p:nvGrpSpPr>
          <p:grpSpPr>
            <a:xfrm>
              <a:off x="791417" y="5872054"/>
              <a:ext cx="1026472" cy="423128"/>
              <a:chOff x="791417" y="5908876"/>
              <a:chExt cx="1026472" cy="423128"/>
            </a:xfrm>
          </p:grpSpPr>
          <p:sp>
            <p:nvSpPr>
              <p:cNvPr id="23" name="楕円 22">
                <a:extLst>
                  <a:ext uri="{FF2B5EF4-FFF2-40B4-BE49-F238E27FC236}">
                    <a16:creationId xmlns:a16="http://schemas.microsoft.com/office/drawing/2014/main" id="{21BE6DDA-529F-48A6-A52D-768ACE9969FD}"/>
                  </a:ext>
                </a:extLst>
              </p:cNvPr>
              <p:cNvSpPr/>
              <p:nvPr/>
            </p:nvSpPr>
            <p:spPr>
              <a:xfrm>
                <a:off x="791417" y="5908876"/>
                <a:ext cx="1026472" cy="391584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5D672BE3-101F-6BBE-2B90-5F6CD41C465A}"/>
                  </a:ext>
                </a:extLst>
              </p:cNvPr>
              <p:cNvSpPr txBox="1"/>
              <p:nvPr/>
            </p:nvSpPr>
            <p:spPr>
              <a:xfrm>
                <a:off x="818337" y="5910511"/>
                <a:ext cx="955096" cy="421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ounded Mgen+ 1c heavy" panose="020B0802020203020207" pitchFamily="50" charset="-128"/>
                    <a:ea typeface="Rounded Mgen+ 1c heavy" panose="020B0802020203020207" pitchFamily="50" charset="-128"/>
                    <a:cs typeface="Rounded Mgen+ 1c heavy" panose="020B0802020203020207" pitchFamily="50" charset="-128"/>
                  </a:rPr>
                  <a:t>心理担当</a:t>
                </a:r>
                <a:endParaRPr lang="en-US" altLang="ja-JP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unded Mgen+ 1c heavy" panose="020B0802020203020207" pitchFamily="50" charset="-128"/>
                  <a:ea typeface="Rounded Mgen+ 1c heavy" panose="020B0802020203020207" pitchFamily="50" charset="-128"/>
                  <a:cs typeface="Rounded Mgen+ 1c heavy" panose="020B0802020203020207" pitchFamily="50" charset="-128"/>
                </a:endParaRPr>
              </a:p>
              <a:p>
                <a:pPr algn="ctr"/>
                <a:r>
                  <a:rPr kumimoji="1" lang="ja-JP" alt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ounded Mgen+ 1c heavy" panose="020B0802020203020207" pitchFamily="50" charset="-128"/>
                    <a:ea typeface="Rounded Mgen+ 1c heavy" panose="020B0802020203020207" pitchFamily="50" charset="-128"/>
                    <a:cs typeface="Rounded Mgen+ 1c heavy" panose="020B0802020203020207" pitchFamily="50" charset="-128"/>
                  </a:rPr>
                  <a:t>児童指導員</a:t>
                </a:r>
                <a:endParaRPr kumimoji="1" lang="en-US" altLang="ja-JP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unded Mgen+ 1c heavy" panose="020B0802020203020207" pitchFamily="50" charset="-128"/>
                  <a:ea typeface="Rounded Mgen+ 1c heavy" panose="020B0802020203020207" pitchFamily="50" charset="-128"/>
                  <a:cs typeface="Rounded Mgen+ 1c heavy" panose="020B0802020203020207" pitchFamily="50" charset="-128"/>
                </a:endParaRPr>
              </a:p>
            </p:txBody>
          </p:sp>
        </p:grp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DF65F6EC-3F53-F413-D869-C96D3BDF442C}"/>
                </a:ext>
              </a:extLst>
            </p:cNvPr>
            <p:cNvGrpSpPr/>
            <p:nvPr/>
          </p:nvGrpSpPr>
          <p:grpSpPr>
            <a:xfrm>
              <a:off x="3009091" y="5873987"/>
              <a:ext cx="1026472" cy="391584"/>
              <a:chOff x="3009091" y="5923083"/>
              <a:chExt cx="1026472" cy="391584"/>
            </a:xfrm>
          </p:grpSpPr>
          <p:sp>
            <p:nvSpPr>
              <p:cNvPr id="21" name="楕円 20">
                <a:extLst>
                  <a:ext uri="{FF2B5EF4-FFF2-40B4-BE49-F238E27FC236}">
                    <a16:creationId xmlns:a16="http://schemas.microsoft.com/office/drawing/2014/main" id="{717D1605-751C-540D-C4AE-D53AA1FBF05F}"/>
                  </a:ext>
                </a:extLst>
              </p:cNvPr>
              <p:cNvSpPr/>
              <p:nvPr/>
            </p:nvSpPr>
            <p:spPr>
              <a:xfrm>
                <a:off x="3009091" y="5923083"/>
                <a:ext cx="1026472" cy="391584"/>
              </a:xfrm>
              <a:prstGeom prst="ellipse">
                <a:avLst/>
              </a:prstGeom>
              <a:solidFill>
                <a:srgbClr val="FF43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D90D1548-6A01-45B3-4D97-9923D6841F72}"/>
                  </a:ext>
                </a:extLst>
              </p:cNvPr>
              <p:cNvSpPr txBox="1"/>
              <p:nvPr/>
            </p:nvSpPr>
            <p:spPr>
              <a:xfrm>
                <a:off x="3063832" y="6007327"/>
                <a:ext cx="949614" cy="24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ounded Mgen+ 1c heavy" panose="020B0802020203020207" pitchFamily="50" charset="-128"/>
                    <a:ea typeface="Rounded Mgen+ 1c heavy" panose="020B0802020203020207" pitchFamily="50" charset="-128"/>
                    <a:cs typeface="Rounded Mgen+ 1c heavy" panose="020B0802020203020207" pitchFamily="50" charset="-128"/>
                  </a:rPr>
                  <a:t>保育士</a:t>
                </a:r>
                <a:endParaRPr kumimoji="1" lang="en-US" altLang="ja-JP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unded Mgen+ 1c heavy" panose="020B0802020203020207" pitchFamily="50" charset="-128"/>
                  <a:ea typeface="Rounded Mgen+ 1c heavy" panose="020B0802020203020207" pitchFamily="50" charset="-128"/>
                  <a:cs typeface="Rounded Mgen+ 1c heavy" panose="020B0802020203020207" pitchFamily="50" charset="-128"/>
                </a:endParaRPr>
              </a:p>
            </p:txBody>
          </p:sp>
        </p:grp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AA2670-D330-69E3-BC2B-4DC1C8E3FCE2}"/>
              </a:ext>
            </a:extLst>
          </p:cNvPr>
          <p:cNvGrpSpPr/>
          <p:nvPr/>
        </p:nvGrpSpPr>
        <p:grpSpPr>
          <a:xfrm>
            <a:off x="9030789" y="5617029"/>
            <a:ext cx="2908661" cy="957969"/>
            <a:chOff x="3086964" y="653143"/>
            <a:chExt cx="5395012" cy="1595060"/>
          </a:xfrm>
        </p:grpSpPr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5197D5BC-8E84-4021-A78E-238F36B5B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6964" y="951405"/>
              <a:ext cx="5395012" cy="1296798"/>
            </a:xfrm>
            <a:prstGeom prst="rect">
              <a:avLst/>
            </a:prstGeom>
          </p:spPr>
        </p:pic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F1A93685-8D38-1888-E0DF-F7A667CF5F51}"/>
                </a:ext>
              </a:extLst>
            </p:cNvPr>
            <p:cNvSpPr/>
            <p:nvPr/>
          </p:nvSpPr>
          <p:spPr>
            <a:xfrm>
              <a:off x="3309257" y="653143"/>
              <a:ext cx="4841966" cy="696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5501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39BDAE8B-4D90-A4DF-46BB-55BFAF0A38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797971"/>
              </p:ext>
            </p:extLst>
          </p:nvPr>
        </p:nvGraphicFramePr>
        <p:xfrm>
          <a:off x="3126065" y="2752020"/>
          <a:ext cx="8128000" cy="2008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03892983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276675584"/>
                    </a:ext>
                  </a:extLst>
                </a:gridCol>
              </a:tblGrid>
              <a:tr h="3973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>
                          <a:solidFill>
                            <a:schemeClr val="tx1"/>
                          </a:solidFill>
                          <a:latin typeface="Rounded Mgen+ 1c medium" panose="020B0602020203020207" pitchFamily="50" charset="-128"/>
                          <a:ea typeface="Rounded Mgen+ 1c medium" panose="020B0602020203020207" pitchFamily="50" charset="-128"/>
                          <a:cs typeface="Rounded Mgen+ 1c medium" panose="020B0602020203020207" pitchFamily="50" charset="-128"/>
                        </a:rPr>
                        <a:t>午　前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>
                          <a:solidFill>
                            <a:schemeClr val="tx1"/>
                          </a:solidFill>
                          <a:latin typeface="Rounded Mgen+ 1c medium" panose="020B0602020203020207" pitchFamily="50" charset="-128"/>
                          <a:ea typeface="Rounded Mgen+ 1c medium" panose="020B0602020203020207" pitchFamily="50" charset="-128"/>
                          <a:cs typeface="Rounded Mgen+ 1c medium" panose="020B0602020203020207" pitchFamily="50" charset="-128"/>
                        </a:rPr>
                        <a:t>午　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114219"/>
                  </a:ext>
                </a:extLst>
              </a:tr>
              <a:tr h="402840"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①</a:t>
                      </a:r>
                      <a:r>
                        <a:rPr kumimoji="1" lang="en-US" altLang="ja-JP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9</a:t>
                      </a:r>
                      <a:r>
                        <a:rPr kumimoji="1" lang="ja-JP" altLang="en-US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時</a:t>
                      </a:r>
                      <a:r>
                        <a:rPr kumimoji="1" lang="en-US" altLang="ja-JP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30</a:t>
                      </a:r>
                      <a:r>
                        <a:rPr kumimoji="1" lang="ja-JP" altLang="en-US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分～</a:t>
                      </a:r>
                      <a:r>
                        <a:rPr kumimoji="1" lang="en-US" altLang="ja-JP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10</a:t>
                      </a:r>
                      <a:r>
                        <a:rPr kumimoji="1" lang="ja-JP" altLang="en-US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時</a:t>
                      </a:r>
                      <a:r>
                        <a:rPr kumimoji="1" lang="en-US" altLang="ja-JP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30</a:t>
                      </a:r>
                      <a:r>
                        <a:rPr kumimoji="1" lang="ja-JP" altLang="en-US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③</a:t>
                      </a:r>
                      <a:r>
                        <a:rPr kumimoji="1" lang="en-US" altLang="ja-JP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13</a:t>
                      </a:r>
                      <a:r>
                        <a:rPr kumimoji="1" lang="ja-JP" altLang="en-US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時</a:t>
                      </a:r>
                      <a:r>
                        <a:rPr kumimoji="1" lang="en-US" altLang="ja-JP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30</a:t>
                      </a:r>
                      <a:r>
                        <a:rPr kumimoji="1" lang="ja-JP" altLang="en-US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分～</a:t>
                      </a:r>
                      <a:r>
                        <a:rPr kumimoji="1" lang="en-US" altLang="ja-JP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14</a:t>
                      </a:r>
                      <a:r>
                        <a:rPr kumimoji="1" lang="ja-JP" altLang="en-US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時</a:t>
                      </a:r>
                      <a:r>
                        <a:rPr kumimoji="1" lang="en-US" altLang="ja-JP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30</a:t>
                      </a:r>
                      <a:r>
                        <a:rPr kumimoji="1" lang="ja-JP" altLang="en-US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6559181"/>
                  </a:ext>
                </a:extLst>
              </a:tr>
              <a:tr h="402840"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②</a:t>
                      </a:r>
                      <a:r>
                        <a:rPr kumimoji="1" lang="en-US" altLang="ja-JP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10</a:t>
                      </a:r>
                      <a:r>
                        <a:rPr kumimoji="1" lang="ja-JP" altLang="en-US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時</a:t>
                      </a:r>
                      <a:r>
                        <a:rPr kumimoji="1" lang="en-US" altLang="ja-JP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40</a:t>
                      </a:r>
                      <a:r>
                        <a:rPr kumimoji="1" lang="ja-JP" altLang="en-US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分～</a:t>
                      </a:r>
                      <a:r>
                        <a:rPr kumimoji="1" lang="en-US" altLang="ja-JP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11</a:t>
                      </a:r>
                      <a:r>
                        <a:rPr kumimoji="1" lang="ja-JP" altLang="en-US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時</a:t>
                      </a:r>
                      <a:r>
                        <a:rPr kumimoji="1" lang="en-US" altLang="ja-JP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40</a:t>
                      </a:r>
                      <a:r>
                        <a:rPr kumimoji="1" lang="ja-JP" altLang="en-US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④</a:t>
                      </a:r>
                      <a:r>
                        <a:rPr kumimoji="1" lang="en-US" altLang="ja-JP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14</a:t>
                      </a:r>
                      <a:r>
                        <a:rPr kumimoji="1" lang="ja-JP" altLang="en-US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時</a:t>
                      </a:r>
                      <a:r>
                        <a:rPr kumimoji="1" lang="en-US" altLang="ja-JP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30</a:t>
                      </a:r>
                      <a:r>
                        <a:rPr kumimoji="1" lang="ja-JP" altLang="en-US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分～</a:t>
                      </a:r>
                      <a:r>
                        <a:rPr kumimoji="1" lang="en-US" altLang="ja-JP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15</a:t>
                      </a:r>
                      <a:r>
                        <a:rPr kumimoji="1" lang="ja-JP" altLang="en-US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時</a:t>
                      </a:r>
                      <a:r>
                        <a:rPr kumimoji="1" lang="en-US" altLang="ja-JP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30</a:t>
                      </a:r>
                      <a:r>
                        <a:rPr kumimoji="1" lang="ja-JP" altLang="en-US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465081"/>
                  </a:ext>
                </a:extLst>
              </a:tr>
              <a:tr h="402840">
                <a:tc>
                  <a:txBody>
                    <a:bodyPr/>
                    <a:lstStyle/>
                    <a:p>
                      <a:endParaRPr kumimoji="1" lang="ja-JP" altLang="en-US" dirty="0">
                        <a:latin typeface="Rounded Mgen+ 1c regular" panose="020B0502020203020207" pitchFamily="50" charset="-128"/>
                        <a:ea typeface="Rounded Mgen+ 1c regular" panose="020B0502020203020207" pitchFamily="50" charset="-128"/>
                        <a:cs typeface="Rounded Mgen+ 1c regular" panose="020B0502020203020207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⑤</a:t>
                      </a:r>
                      <a:r>
                        <a:rPr kumimoji="1" lang="en-US" altLang="ja-JP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15</a:t>
                      </a:r>
                      <a:r>
                        <a:rPr kumimoji="1" lang="ja-JP" altLang="en-US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時</a:t>
                      </a:r>
                      <a:r>
                        <a:rPr kumimoji="1" lang="en-US" altLang="ja-JP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30</a:t>
                      </a:r>
                      <a:r>
                        <a:rPr kumimoji="1" lang="ja-JP" altLang="en-US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分～</a:t>
                      </a:r>
                      <a:r>
                        <a:rPr kumimoji="1" lang="en-US" altLang="ja-JP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16</a:t>
                      </a:r>
                      <a:r>
                        <a:rPr kumimoji="1" lang="ja-JP" altLang="en-US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時</a:t>
                      </a:r>
                      <a:r>
                        <a:rPr kumimoji="1" lang="en-US" altLang="ja-JP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30</a:t>
                      </a:r>
                      <a:r>
                        <a:rPr kumimoji="1" lang="ja-JP" altLang="en-US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810331"/>
                  </a:ext>
                </a:extLst>
              </a:tr>
              <a:tr h="402840">
                <a:tc>
                  <a:txBody>
                    <a:bodyPr/>
                    <a:lstStyle/>
                    <a:p>
                      <a:endParaRPr kumimoji="1" lang="ja-JP" altLang="en-US" dirty="0">
                        <a:latin typeface="Rounded Mgen+ 1c regular" panose="020B0502020203020207" pitchFamily="50" charset="-128"/>
                        <a:ea typeface="Rounded Mgen+ 1c regular" panose="020B0502020203020207" pitchFamily="50" charset="-128"/>
                        <a:cs typeface="Rounded Mgen+ 1c regular" panose="020B0502020203020207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⑥</a:t>
                      </a:r>
                      <a:r>
                        <a:rPr kumimoji="1" lang="en-US" altLang="ja-JP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16</a:t>
                      </a:r>
                      <a:r>
                        <a:rPr kumimoji="1" lang="ja-JP" altLang="en-US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時</a:t>
                      </a:r>
                      <a:r>
                        <a:rPr kumimoji="1" lang="en-US" altLang="ja-JP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40</a:t>
                      </a:r>
                      <a:r>
                        <a:rPr kumimoji="1" lang="ja-JP" altLang="en-US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分～</a:t>
                      </a:r>
                      <a:r>
                        <a:rPr kumimoji="1" lang="en-US" altLang="ja-JP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17</a:t>
                      </a:r>
                      <a:r>
                        <a:rPr kumimoji="1" lang="ja-JP" altLang="en-US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時</a:t>
                      </a:r>
                      <a:r>
                        <a:rPr kumimoji="1" lang="en-US" altLang="ja-JP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40</a:t>
                      </a:r>
                      <a:r>
                        <a:rPr kumimoji="1" lang="ja-JP" altLang="en-US" dirty="0">
                          <a:latin typeface="Rounded Mgen+ 1c regular" panose="020B0502020203020207" pitchFamily="50" charset="-128"/>
                          <a:ea typeface="Rounded Mgen+ 1c regular" panose="020B0502020203020207" pitchFamily="50" charset="-128"/>
                          <a:cs typeface="Rounded Mgen+ 1c regular" panose="020B0502020203020207" pitchFamily="50" charset="-128"/>
                        </a:rPr>
                        <a:t>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0217586"/>
                  </a:ext>
                </a:extLst>
              </a:tr>
            </a:tbl>
          </a:graphicData>
        </a:graphic>
      </p:graphicFrame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F8B023F-2B1A-F2BB-11BA-5D0865F8245D}"/>
              </a:ext>
            </a:extLst>
          </p:cNvPr>
          <p:cNvCxnSpPr>
            <a:cxnSpLocks/>
          </p:cNvCxnSpPr>
          <p:nvPr/>
        </p:nvCxnSpPr>
        <p:spPr>
          <a:xfrm flipV="1">
            <a:off x="3126065" y="3964832"/>
            <a:ext cx="4064000" cy="7702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0603813-BA57-6BE1-DD99-082AF1DDC446}"/>
              </a:ext>
            </a:extLst>
          </p:cNvPr>
          <p:cNvSpPr txBox="1"/>
          <p:nvPr/>
        </p:nvSpPr>
        <p:spPr>
          <a:xfrm>
            <a:off x="9186839" y="4815664"/>
            <a:ext cx="257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Rounded Mgen+ 1p light" panose="020B0403020203020207" pitchFamily="50" charset="-128"/>
                <a:ea typeface="Rounded Mgen+ 1p light" panose="020B0403020203020207" pitchFamily="50" charset="-128"/>
                <a:cs typeface="Rounded Mgen+ 1p light" panose="020B0403020203020207" pitchFamily="50" charset="-128"/>
              </a:rPr>
              <a:t>※</a:t>
            </a:r>
            <a:r>
              <a:rPr lang="ja-JP" altLang="en-US" dirty="0">
                <a:latin typeface="Rounded Mgen+ 1p light" panose="020B0403020203020207" pitchFamily="50" charset="-128"/>
                <a:ea typeface="Rounded Mgen+ 1p light" panose="020B0403020203020207" pitchFamily="50" charset="-128"/>
                <a:cs typeface="Rounded Mgen+ 1p light" panose="020B0403020203020207" pitchFamily="50" charset="-128"/>
              </a:rPr>
              <a:t>土曜日は①～④</a:t>
            </a:r>
            <a:endParaRPr kumimoji="1" lang="ja-JP" altLang="en-US" dirty="0">
              <a:latin typeface="Rounded Mgen+ 1p light" panose="020B0403020203020207" pitchFamily="50" charset="-128"/>
              <a:ea typeface="Rounded Mgen+ 1p light" panose="020B0403020203020207" pitchFamily="50" charset="-128"/>
              <a:cs typeface="Rounded Mgen+ 1p light" panose="020B0403020203020207" pitchFamily="50" charset="-128"/>
            </a:endParaRPr>
          </a:p>
        </p:txBody>
      </p:sp>
      <p:sp>
        <p:nvSpPr>
          <p:cNvPr id="8" name="タイトル 4">
            <a:extLst>
              <a:ext uri="{FF2B5EF4-FFF2-40B4-BE49-F238E27FC236}">
                <a16:creationId xmlns:a16="http://schemas.microsoft.com/office/drawing/2014/main" id="{1FD8A3CA-776A-E552-094F-3A4A16AA3226}"/>
              </a:ext>
            </a:extLst>
          </p:cNvPr>
          <p:cNvSpPr txBox="1">
            <a:spLocks/>
          </p:cNvSpPr>
          <p:nvPr/>
        </p:nvSpPr>
        <p:spPr>
          <a:xfrm>
            <a:off x="4931772" y="439726"/>
            <a:ext cx="2537461" cy="13563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/>
              <a:t>利用案内</a:t>
            </a:r>
            <a:endParaRPr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26938E8-BBFC-ADFA-3266-F6C93C7A5A30}"/>
              </a:ext>
            </a:extLst>
          </p:cNvPr>
          <p:cNvSpPr txBox="1"/>
          <p:nvPr/>
        </p:nvSpPr>
        <p:spPr>
          <a:xfrm>
            <a:off x="1311467" y="1089842"/>
            <a:ext cx="9318172" cy="5040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Rounded Mgen+ 1p bold" panose="020B0702020203020207" pitchFamily="50" charset="-128"/>
                <a:ea typeface="Rounded Mgen+ 1p bold" panose="020B0702020203020207" pitchFamily="50" charset="-128"/>
                <a:cs typeface="Rounded Mgen+ 1p bold" panose="020B0702020203020207" pitchFamily="50" charset="-128"/>
              </a:rPr>
              <a:t>営業時間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Rounded Mgen+ 1p bold" panose="020B0702020203020207" pitchFamily="50" charset="-128"/>
              <a:ea typeface="Rounded Mgen+ 1p bold" panose="020B0702020203020207" pitchFamily="50" charset="-128"/>
              <a:cs typeface="Rounded Mgen+ 1p bold" panose="020B0702020203020207" pitchFamily="50" charset="-128"/>
            </a:endParaRPr>
          </a:p>
          <a:p>
            <a:pPr>
              <a:lnSpc>
                <a:spcPct val="114000"/>
              </a:lnSpc>
            </a:pPr>
            <a:r>
              <a:rPr kumimoji="1" lang="ja-JP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Rounded Mgen+ 1c regular" panose="020B0502020203020207" pitchFamily="50" charset="-128"/>
                <a:ea typeface="Rounded Mgen+ 1c regular" panose="020B0502020203020207" pitchFamily="50" charset="-128"/>
                <a:cs typeface="Rounded Mgen+ 1c regular" panose="020B0502020203020207" pitchFamily="50" charset="-128"/>
              </a:rPr>
              <a:t>月～金曜日　祝日　　  </a:t>
            </a:r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  <a:latin typeface="Rounded Mgen+ 1c regular" panose="020B0502020203020207" pitchFamily="50" charset="-128"/>
                <a:ea typeface="Rounded Mgen+ 1c regular" panose="020B0502020203020207" pitchFamily="50" charset="-128"/>
                <a:cs typeface="Rounded Mgen+ 1c regular" panose="020B0502020203020207" pitchFamily="50" charset="-128"/>
              </a:rPr>
              <a:t>9</a:t>
            </a:r>
            <a:r>
              <a:rPr kumimoji="1" lang="ja-JP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Rounded Mgen+ 1c regular" panose="020B0502020203020207" pitchFamily="50" charset="-128"/>
                <a:ea typeface="Rounded Mgen+ 1c regular" panose="020B0502020203020207" pitchFamily="50" charset="-128"/>
                <a:cs typeface="Rounded Mgen+ 1c regular" panose="020B0502020203020207" pitchFamily="50" charset="-128"/>
              </a:rPr>
              <a:t>時～</a:t>
            </a:r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  <a:latin typeface="Rounded Mgen+ 1c regular" panose="020B0502020203020207" pitchFamily="50" charset="-128"/>
                <a:ea typeface="Rounded Mgen+ 1c regular" panose="020B0502020203020207" pitchFamily="50" charset="-128"/>
                <a:cs typeface="Rounded Mgen+ 1c regular" panose="020B0502020203020207" pitchFamily="50" charset="-128"/>
              </a:rPr>
              <a:t>18</a:t>
            </a:r>
            <a:r>
              <a:rPr kumimoji="1" lang="ja-JP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Rounded Mgen+ 1c regular" panose="020B0502020203020207" pitchFamily="50" charset="-128"/>
                <a:ea typeface="Rounded Mgen+ 1c regular" panose="020B0502020203020207" pitchFamily="50" charset="-128"/>
                <a:cs typeface="Rounded Mgen+ 1c regular" panose="020B0502020203020207" pitchFamily="50" charset="-128"/>
              </a:rPr>
              <a:t>時</a:t>
            </a:r>
            <a:endParaRPr kumimoji="1" lang="en-US" altLang="ja-JP" sz="1800" dirty="0">
              <a:solidFill>
                <a:schemeClr val="tx1">
                  <a:lumMod val="85000"/>
                  <a:lumOff val="15000"/>
                </a:schemeClr>
              </a:solidFill>
              <a:latin typeface="Rounded Mgen+ 1c regular" panose="020B0502020203020207" pitchFamily="50" charset="-128"/>
              <a:ea typeface="Rounded Mgen+ 1c regular" panose="020B0502020203020207" pitchFamily="50" charset="-128"/>
              <a:cs typeface="Rounded Mgen+ 1c regular" panose="020B0502020203020207" pitchFamily="50" charset="-128"/>
            </a:endParaRPr>
          </a:p>
          <a:p>
            <a:pPr>
              <a:lnSpc>
                <a:spcPct val="114000"/>
              </a:lnSpc>
            </a:pPr>
            <a:r>
              <a:rPr kumimoji="1" lang="ja-JP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Rounded Mgen+ 1c regular" panose="020B0502020203020207" pitchFamily="50" charset="-128"/>
                <a:ea typeface="Rounded Mgen+ 1c regular" panose="020B0502020203020207" pitchFamily="50" charset="-128"/>
                <a:cs typeface="Rounded Mgen+ 1c regular" panose="020B0502020203020207" pitchFamily="50" charset="-128"/>
              </a:rPr>
              <a:t>土曜日　　　　　  　　</a:t>
            </a:r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  <a:latin typeface="Rounded Mgen+ 1c regular" panose="020B0502020203020207" pitchFamily="50" charset="-128"/>
                <a:ea typeface="Rounded Mgen+ 1c regular" panose="020B0502020203020207" pitchFamily="50" charset="-128"/>
                <a:cs typeface="Rounded Mgen+ 1c regular" panose="020B0502020203020207" pitchFamily="50" charset="-128"/>
              </a:rPr>
              <a:t>9</a:t>
            </a:r>
            <a:r>
              <a:rPr kumimoji="1" lang="ja-JP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Rounded Mgen+ 1c regular" panose="020B0502020203020207" pitchFamily="50" charset="-128"/>
                <a:ea typeface="Rounded Mgen+ 1c regular" panose="020B0502020203020207" pitchFamily="50" charset="-128"/>
                <a:cs typeface="Rounded Mgen+ 1c regular" panose="020B0502020203020207" pitchFamily="50" charset="-128"/>
              </a:rPr>
              <a:t>時～</a:t>
            </a:r>
            <a:r>
              <a:rPr kumimoji="1" lang="en-US" altLang="ja-JP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Rounded Mgen+ 1c regular" panose="020B0502020203020207" pitchFamily="50" charset="-128"/>
                <a:ea typeface="Rounded Mgen+ 1c regular" panose="020B0502020203020207" pitchFamily="50" charset="-128"/>
                <a:cs typeface="Rounded Mgen+ 1c regular" panose="020B0502020203020207" pitchFamily="50" charset="-128"/>
              </a:rPr>
              <a:t>16</a:t>
            </a:r>
            <a:r>
              <a:rPr kumimoji="1" lang="ja-JP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Rounded Mgen+ 1c regular" panose="020B0502020203020207" pitchFamily="50" charset="-128"/>
                <a:ea typeface="Rounded Mgen+ 1c regular" panose="020B0502020203020207" pitchFamily="50" charset="-128"/>
                <a:cs typeface="Rounded Mgen+ 1c regular" panose="020B0502020203020207" pitchFamily="50" charset="-128"/>
              </a:rPr>
              <a:t>時　</a:t>
            </a:r>
            <a:r>
              <a:rPr kumimoji="1" lang="en-US" altLang="ja-JP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Rounded Mgen+ 1c regular" panose="020B0502020203020207" pitchFamily="50" charset="-128"/>
                <a:ea typeface="Rounded Mgen+ 1c regular" panose="020B0502020203020207" pitchFamily="50" charset="-128"/>
                <a:cs typeface="Rounded Mgen+ 1c regular" panose="020B0502020203020207" pitchFamily="50" charset="-128"/>
              </a:rPr>
              <a:t>※</a:t>
            </a:r>
            <a:r>
              <a:rPr kumimoji="1" lang="ja-JP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Rounded Mgen+ 1c regular" panose="020B0502020203020207" pitchFamily="50" charset="-128"/>
                <a:ea typeface="Rounded Mgen+ 1c regular" panose="020B0502020203020207" pitchFamily="50" charset="-128"/>
                <a:cs typeface="Rounded Mgen+ 1c regular" panose="020B0502020203020207" pitchFamily="50" charset="-128"/>
              </a:rPr>
              <a:t>年末年始を除く</a:t>
            </a:r>
            <a:endParaRPr kumimoji="1" lang="en-US" altLang="ja-JP" sz="1800" dirty="0">
              <a:solidFill>
                <a:schemeClr val="tx1">
                  <a:lumMod val="85000"/>
                  <a:lumOff val="15000"/>
                </a:schemeClr>
              </a:solidFill>
              <a:latin typeface="Rounded Mgen+ 1c regular" panose="020B0502020203020207" pitchFamily="50" charset="-128"/>
              <a:ea typeface="Rounded Mgen+ 1c regular" panose="020B0502020203020207" pitchFamily="50" charset="-128"/>
              <a:cs typeface="Rounded Mgen+ 1c regular" panose="020B0502020203020207" pitchFamily="50" charset="-128"/>
            </a:endParaRPr>
          </a:p>
          <a:p>
            <a:pPr>
              <a:lnSpc>
                <a:spcPct val="114000"/>
              </a:lnSpc>
            </a:pPr>
            <a:r>
              <a:rPr kumimoji="1" lang="ja-JP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Rounded Mgen+ 1c regular" panose="020B0502020203020207" pitchFamily="50" charset="-128"/>
                <a:ea typeface="Rounded Mgen+ 1c regular" panose="020B0502020203020207" pitchFamily="50" charset="-128"/>
                <a:cs typeface="Rounded Mgen+ 1c regular" panose="020B0502020203020207" pitchFamily="50" charset="-128"/>
              </a:rPr>
              <a:t>日曜定休日</a:t>
            </a:r>
            <a:endParaRPr kumimoji="1" lang="en-US" altLang="ja-JP" sz="1800" dirty="0">
              <a:solidFill>
                <a:schemeClr val="tx1">
                  <a:lumMod val="85000"/>
                  <a:lumOff val="15000"/>
                </a:schemeClr>
              </a:solidFill>
              <a:latin typeface="Rounded Mgen+ 1c regular" panose="020B0502020203020207" pitchFamily="50" charset="-128"/>
              <a:ea typeface="Rounded Mgen+ 1c regular" panose="020B0502020203020207" pitchFamily="50" charset="-128"/>
              <a:cs typeface="Rounded Mgen+ 1c regular" panose="020B0502020203020207" pitchFamily="50" charset="-128"/>
            </a:endParaRPr>
          </a:p>
          <a:p>
            <a:endParaRPr kumimoji="1" lang="en-US" altLang="ja-JP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Rounded Mgen+ 1p bold" panose="020B0702020203020207" pitchFamily="50" charset="-128"/>
                <a:ea typeface="Rounded Mgen+ 1p bold" panose="020B0702020203020207" pitchFamily="50" charset="-128"/>
                <a:cs typeface="Rounded Mgen+ 1p bold" panose="020B0702020203020207" pitchFamily="50" charset="-128"/>
              </a:rPr>
              <a:t>療育時間帯</a:t>
            </a:r>
            <a:endParaRPr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Rounded Mgen+ 1p bold" panose="020B0702020203020207" pitchFamily="50" charset="-128"/>
              <a:ea typeface="Rounded Mgen+ 1p bold" panose="020B0702020203020207" pitchFamily="50" charset="-128"/>
              <a:cs typeface="Rounded Mgen+ 1p bold" panose="020B0702020203020207" pitchFamily="50" charset="-128"/>
            </a:endParaRPr>
          </a:p>
          <a:p>
            <a:endParaRPr kumimoji="1" lang="en-US" altLang="ja-JP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kumimoji="1" lang="en-US" altLang="ja-JP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kumimoji="1" lang="en-US" altLang="ja-JP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kumimoji="1" lang="en-US" altLang="ja-JP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kumimoji="1" lang="en-US" altLang="ja-JP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　　　　　　　　　　　　　　　　　　　　　　　　</a:t>
            </a:r>
            <a:endParaRPr kumimoji="1" lang="en-US" altLang="ja-JP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Rounded Mgen+ 1p bold" panose="020B0702020203020207" pitchFamily="50" charset="-128"/>
                <a:ea typeface="Rounded Mgen+ 1p bold" panose="020B0702020203020207" pitchFamily="50" charset="-128"/>
                <a:cs typeface="Rounded Mgen+ 1p bold" panose="020B0702020203020207" pitchFamily="50" charset="-128"/>
              </a:rPr>
              <a:t>利用定員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Rounded Mgen+ 1p bold" panose="020B0702020203020207" pitchFamily="50" charset="-128"/>
              <a:ea typeface="Rounded Mgen+ 1p bold" panose="020B0702020203020207" pitchFamily="50" charset="-128"/>
              <a:cs typeface="Rounded Mgen+ 1p bold" panose="020B0702020203020207" pitchFamily="50" charset="-128"/>
            </a:endParaRPr>
          </a:p>
          <a:p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  <a:latin typeface="Rounded Mgen+ 1c regular" panose="020B0502020203020207" pitchFamily="50" charset="-128"/>
                <a:ea typeface="Rounded Mgen+ 1c regular" panose="020B0502020203020207" pitchFamily="50" charset="-128"/>
                <a:cs typeface="Rounded Mgen+ 1c regular" panose="020B0502020203020207" pitchFamily="50" charset="-128"/>
              </a:rPr>
              <a:t>1</a:t>
            </a:r>
            <a:r>
              <a:rPr kumimoji="1" lang="ja-JP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Rounded Mgen+ 1c regular" panose="020B0502020203020207" pitchFamily="50" charset="-128"/>
                <a:ea typeface="Rounded Mgen+ 1c regular" panose="020B0502020203020207" pitchFamily="50" charset="-128"/>
                <a:cs typeface="Rounded Mgen+ 1c regular" panose="020B0502020203020207" pitchFamily="50" charset="-128"/>
              </a:rPr>
              <a:t>日</a:t>
            </a:r>
            <a:r>
              <a:rPr kumimoji="1" lang="en-US" altLang="ja-JP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Rounded Mgen+ 1c regular" panose="020B0502020203020207" pitchFamily="50" charset="-128"/>
                <a:ea typeface="Rounded Mgen+ 1c regular" panose="020B0502020203020207" pitchFamily="50" charset="-128"/>
                <a:cs typeface="Rounded Mgen+ 1c regular" panose="020B0502020203020207" pitchFamily="50" charset="-128"/>
              </a:rPr>
              <a:t>10</a:t>
            </a:r>
            <a:r>
              <a:rPr kumimoji="1" lang="ja-JP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Rounded Mgen+ 1c regular" panose="020B0502020203020207" pitchFamily="50" charset="-128"/>
                <a:ea typeface="Rounded Mgen+ 1c regular" panose="020B0502020203020207" pitchFamily="50" charset="-128"/>
                <a:cs typeface="Rounded Mgen+ 1c regular" panose="020B0502020203020207" pitchFamily="50" charset="-128"/>
              </a:rPr>
              <a:t>名</a:t>
            </a:r>
          </a:p>
          <a:p>
            <a:endParaRPr kumimoji="1" lang="en-US" altLang="ja-JP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Rounded Mgen+ 1p bold" panose="020B0702020203020207" pitchFamily="50" charset="-128"/>
                <a:ea typeface="Rounded Mgen+ 1p bold" panose="020B0702020203020207" pitchFamily="50" charset="-128"/>
                <a:cs typeface="Rounded Mgen+ 1p bold" panose="020B0702020203020207" pitchFamily="50" charset="-128"/>
              </a:rPr>
              <a:t>送　迎</a:t>
            </a:r>
          </a:p>
          <a:p>
            <a:r>
              <a:rPr kumimoji="1" lang="ja-JP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Rounded Mgen+ 1c regular" panose="020B0502020203020207" pitchFamily="50" charset="-128"/>
                <a:ea typeface="Rounded Mgen+ 1c regular" panose="020B0502020203020207" pitchFamily="50" charset="-128"/>
                <a:cs typeface="Rounded Mgen+ 1c regular" panose="020B0502020203020207" pitchFamily="50" charset="-128"/>
              </a:rPr>
              <a:t>送迎サービスは実施しておりません</a:t>
            </a:r>
            <a:endParaRPr lang="ja-JP" altLang="en-US" dirty="0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9B98930-1B47-1FE5-39F5-4C4D29B7A2D9}"/>
              </a:ext>
            </a:extLst>
          </p:cNvPr>
          <p:cNvGrpSpPr/>
          <p:nvPr/>
        </p:nvGrpSpPr>
        <p:grpSpPr>
          <a:xfrm>
            <a:off x="9030789" y="5617029"/>
            <a:ext cx="2908661" cy="957969"/>
            <a:chOff x="3086964" y="653143"/>
            <a:chExt cx="5395012" cy="1595060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A123DF6C-B817-BC29-C809-633F82EBA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6964" y="951405"/>
              <a:ext cx="5395012" cy="1296798"/>
            </a:xfrm>
            <a:prstGeom prst="rect">
              <a:avLst/>
            </a:prstGeom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AC18011E-8377-DBE5-E368-5C05788686DA}"/>
                </a:ext>
              </a:extLst>
            </p:cNvPr>
            <p:cNvSpPr/>
            <p:nvPr/>
          </p:nvSpPr>
          <p:spPr>
            <a:xfrm>
              <a:off x="3309257" y="653143"/>
              <a:ext cx="4841966" cy="696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3605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22F2C-9872-A4B7-E9ED-657BA4F35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72831830-CC72-1C73-89F2-57E397EFB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662" y="405069"/>
            <a:ext cx="7499879" cy="1356360"/>
          </a:xfrm>
        </p:spPr>
        <p:txBody>
          <a:bodyPr>
            <a:normAutofit/>
          </a:bodyPr>
          <a:lstStyle/>
          <a:p>
            <a:pPr algn="ctr"/>
            <a:r>
              <a:rPr lang="ja-JP" altLang="en-US" dirty="0"/>
              <a:t>支援内容～「健康・生活」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D3D15D2-4E6B-23F4-C305-98D70CC03E8D}"/>
              </a:ext>
            </a:extLst>
          </p:cNvPr>
          <p:cNvSpPr txBox="1"/>
          <p:nvPr/>
        </p:nvSpPr>
        <p:spPr>
          <a:xfrm>
            <a:off x="3653824" y="1668794"/>
            <a:ext cx="4453460" cy="1462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Rounded Mgen+ 1c regular" panose="020B0502020203020207" pitchFamily="50" charset="-128"/>
              </a:rPr>
              <a:t>・健康状態の維持・改善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Rounded Mgen+ 1c regular" panose="020B0502020203020207" pitchFamily="50" charset="-128"/>
              </a:rPr>
              <a:t>・生活リズムや生活主観の形成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Rounded Mgen+ 1c regular" panose="020B0502020203020207" pitchFamily="50" charset="-128"/>
              </a:rPr>
              <a:t>・基本的生活スキルの獲得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334E41A-A256-FF36-137D-0A985894A938}"/>
              </a:ext>
            </a:extLst>
          </p:cNvPr>
          <p:cNvGrpSpPr/>
          <p:nvPr/>
        </p:nvGrpSpPr>
        <p:grpSpPr>
          <a:xfrm>
            <a:off x="9030789" y="5617029"/>
            <a:ext cx="2908661" cy="957969"/>
            <a:chOff x="3086964" y="653143"/>
            <a:chExt cx="5395012" cy="1595060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04BA2D35-F9D7-D9FF-5544-E7E0989AA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6964" y="951405"/>
              <a:ext cx="5395012" cy="1296798"/>
            </a:xfrm>
            <a:prstGeom prst="rect">
              <a:avLst/>
            </a:prstGeom>
          </p:spPr>
        </p:pic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E507BFF7-C1B2-B551-2111-0EE86BC8974E}"/>
                </a:ext>
              </a:extLst>
            </p:cNvPr>
            <p:cNvSpPr/>
            <p:nvPr/>
          </p:nvSpPr>
          <p:spPr>
            <a:xfrm>
              <a:off x="3309257" y="653143"/>
              <a:ext cx="4841966" cy="696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7" name="図 16">
            <a:extLst>
              <a:ext uri="{FF2B5EF4-FFF2-40B4-BE49-F238E27FC236}">
                <a16:creationId xmlns:a16="http://schemas.microsoft.com/office/drawing/2014/main" id="{31361E64-C921-7225-C1B7-144D4ECE2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8024" y="3678762"/>
            <a:ext cx="2616199" cy="196214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974299D-DDD2-5384-2487-4EBA7E63C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5302" y="3351735"/>
            <a:ext cx="2108042" cy="261619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5CD77A9-5F7F-7A0C-2A49-E4910B3658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794" y="3351735"/>
            <a:ext cx="1814842" cy="261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55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A995D-FBBE-8025-4246-87F5FA4A0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9C94C602-97FC-45BD-2966-7DDFCBC33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662" y="405069"/>
            <a:ext cx="7499879" cy="1356360"/>
          </a:xfrm>
        </p:spPr>
        <p:txBody>
          <a:bodyPr>
            <a:normAutofit/>
          </a:bodyPr>
          <a:lstStyle/>
          <a:p>
            <a:pPr algn="ctr"/>
            <a:r>
              <a:rPr lang="ja-JP" altLang="en-US" dirty="0"/>
              <a:t>支援内容～「運動・感覚」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4CACC539-83F7-E6B6-0D25-109CA879C533}"/>
              </a:ext>
            </a:extLst>
          </p:cNvPr>
          <p:cNvGrpSpPr/>
          <p:nvPr/>
        </p:nvGrpSpPr>
        <p:grpSpPr>
          <a:xfrm>
            <a:off x="9030789" y="5617029"/>
            <a:ext cx="2908661" cy="957969"/>
            <a:chOff x="3086964" y="653143"/>
            <a:chExt cx="5395012" cy="1595060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0D165E0F-8E8E-3B44-5658-C024738A2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6964" y="951405"/>
              <a:ext cx="5395012" cy="1296798"/>
            </a:xfrm>
            <a:prstGeom prst="rect">
              <a:avLst/>
            </a:prstGeom>
          </p:spPr>
        </p:pic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25DF40F6-B6A6-BCFC-BB84-C60BF284E937}"/>
                </a:ext>
              </a:extLst>
            </p:cNvPr>
            <p:cNvSpPr/>
            <p:nvPr/>
          </p:nvSpPr>
          <p:spPr>
            <a:xfrm>
              <a:off x="3309257" y="653143"/>
              <a:ext cx="4841966" cy="696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2DAEF60-0511-FB54-4335-ADB0205FE797}"/>
              </a:ext>
            </a:extLst>
          </p:cNvPr>
          <p:cNvSpPr txBox="1"/>
          <p:nvPr/>
        </p:nvSpPr>
        <p:spPr>
          <a:xfrm>
            <a:off x="3662532" y="1496224"/>
            <a:ext cx="4453460" cy="1462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Rounded Mgen+ 1c regular" panose="020B0502020203020207" pitchFamily="50" charset="-128"/>
              </a:rPr>
              <a:t>・姿勢と運動、動作の向上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Rounded Mgen+ 1c regular" panose="020B0502020203020207" pitchFamily="50" charset="-128"/>
              </a:rPr>
              <a:t>・姿勢と運動、動作の総合的な活用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Rounded Mgen+ 1c regular" panose="020B0502020203020207" pitchFamily="50" charset="-128"/>
              </a:rPr>
              <a:t>・保有する感覚の総合的な活用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B3B71F0E-50E5-9291-3AAE-0BBE18F17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61643" y="3540631"/>
            <a:ext cx="2657611" cy="199320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640715F-CE0E-7D17-320C-92AC2170F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272" y="3208429"/>
            <a:ext cx="1859457" cy="265761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7F15C22-F29C-E189-B660-89E447D3C5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9" b="24287"/>
          <a:stretch/>
        </p:blipFill>
        <p:spPr>
          <a:xfrm>
            <a:off x="7704949" y="3208429"/>
            <a:ext cx="2148253" cy="265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62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6F301-6F4F-1229-643E-59DD461F0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8DB503A-9907-D924-75A7-C87CF9D130F3}"/>
              </a:ext>
            </a:extLst>
          </p:cNvPr>
          <p:cNvGrpSpPr/>
          <p:nvPr/>
        </p:nvGrpSpPr>
        <p:grpSpPr>
          <a:xfrm>
            <a:off x="9030789" y="5617029"/>
            <a:ext cx="2908661" cy="957969"/>
            <a:chOff x="3086964" y="653143"/>
            <a:chExt cx="5395012" cy="1595060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7C41897B-0D9F-5D87-AC69-E1A187DF3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6964" y="951405"/>
              <a:ext cx="5395012" cy="1296798"/>
            </a:xfrm>
            <a:prstGeom prst="rect">
              <a:avLst/>
            </a:prstGeom>
          </p:spPr>
        </p:pic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6E24E7BE-14EE-15D9-E956-47BACC03CFA3}"/>
                </a:ext>
              </a:extLst>
            </p:cNvPr>
            <p:cNvSpPr/>
            <p:nvPr/>
          </p:nvSpPr>
          <p:spPr>
            <a:xfrm>
              <a:off x="3309257" y="653143"/>
              <a:ext cx="4841966" cy="696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" name="タイトル 4">
            <a:extLst>
              <a:ext uri="{FF2B5EF4-FFF2-40B4-BE49-F238E27FC236}">
                <a16:creationId xmlns:a16="http://schemas.microsoft.com/office/drawing/2014/main" id="{ECAE8663-5BDD-3EC9-F891-68339B8A8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662" y="405069"/>
            <a:ext cx="7499879" cy="1356360"/>
          </a:xfrm>
        </p:spPr>
        <p:txBody>
          <a:bodyPr>
            <a:normAutofit/>
          </a:bodyPr>
          <a:lstStyle/>
          <a:p>
            <a:pPr algn="ctr"/>
            <a:r>
              <a:rPr lang="ja-JP" altLang="en-US" dirty="0"/>
              <a:t>支援内容～「認知・行動」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ABEB759-5C24-E641-1B69-42E1859A6A99}"/>
              </a:ext>
            </a:extLst>
          </p:cNvPr>
          <p:cNvSpPr txBox="1"/>
          <p:nvPr/>
        </p:nvSpPr>
        <p:spPr>
          <a:xfrm>
            <a:off x="3209686" y="1496224"/>
            <a:ext cx="7499878" cy="1462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Rounded Mgen+ 1c regular" panose="020B0502020203020207" pitchFamily="50" charset="-128"/>
              </a:rPr>
              <a:t>・認知の発達と行動の習得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Rounded Mgen+ 1c regular" panose="020B0502020203020207" pitchFamily="50" charset="-128"/>
              </a:rPr>
              <a:t>・空間、時間、数等の概念形成の習得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Rounded Mgen+ 1c regular" panose="020B0502020203020207" pitchFamily="50" charset="-128"/>
              </a:rPr>
              <a:t>・外部環境の適切な認知と適切な行動の習得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EF2526F-3F3D-B195-2A11-9D3CA7151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3457" y="3601124"/>
            <a:ext cx="2569756" cy="192731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B064F94-955F-E133-92CB-51E8BA5965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157" y="3277383"/>
            <a:ext cx="1927317" cy="256975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75F8FC2-9B72-3C69-0751-4BAFB3895D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638" y="3277383"/>
            <a:ext cx="1927317" cy="256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33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6F13C-E402-2C7C-54CB-68F6342E7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840C32BC-3BE1-F71D-873E-995B66960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54" y="405069"/>
            <a:ext cx="11477897" cy="1356360"/>
          </a:xfrm>
        </p:spPr>
        <p:txBody>
          <a:bodyPr>
            <a:normAutofit/>
          </a:bodyPr>
          <a:lstStyle/>
          <a:p>
            <a:pPr algn="ctr"/>
            <a:r>
              <a:rPr lang="ja-JP" altLang="en-US" dirty="0"/>
              <a:t>支援内容～「言語・コミュニケーション」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01BD3FB-E798-3907-C765-3E4D1A662181}"/>
              </a:ext>
            </a:extLst>
          </p:cNvPr>
          <p:cNvSpPr txBox="1"/>
          <p:nvPr/>
        </p:nvSpPr>
        <p:spPr>
          <a:xfrm>
            <a:off x="3261937" y="1585803"/>
            <a:ext cx="7499878" cy="1843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Rounded Mgen+ 1c regular" panose="020B0502020203020207" pitchFamily="50" charset="-128"/>
              </a:rPr>
              <a:t>・言語の形成と活用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Rounded Mgen+ 1c regular" panose="020B0502020203020207" pitchFamily="50" charset="-128"/>
              </a:rPr>
              <a:t>・言語の受容及び表出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Rounded Mgen+ 1c regular" panose="020B0502020203020207" pitchFamily="50" charset="-128"/>
              </a:rPr>
              <a:t>・コミュニケーションの基礎的能力の向上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Rounded Mgen+ 1c regular" panose="020B0502020203020207" pitchFamily="50" charset="-128"/>
              </a:rPr>
              <a:t>・コミュニケーション手段の選択と活用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C2884B2-E330-D036-B28E-1939F7D2D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115" y="3545021"/>
            <a:ext cx="1681390" cy="243334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A020840-E394-D38C-BD0C-5F832A184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947" y="3545021"/>
            <a:ext cx="1853161" cy="2433345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03D6EC7-1407-316B-0B5F-C6D37549E32F}"/>
              </a:ext>
            </a:extLst>
          </p:cNvPr>
          <p:cNvGrpSpPr/>
          <p:nvPr/>
        </p:nvGrpSpPr>
        <p:grpSpPr>
          <a:xfrm>
            <a:off x="9030789" y="5617029"/>
            <a:ext cx="2908661" cy="957969"/>
            <a:chOff x="3086964" y="653143"/>
            <a:chExt cx="5395012" cy="1595060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C5E19056-965A-06C1-185A-41047CBD8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6964" y="951405"/>
              <a:ext cx="5395012" cy="1296798"/>
            </a:xfrm>
            <a:prstGeom prst="rect">
              <a:avLst/>
            </a:prstGeom>
          </p:spPr>
        </p:pic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53BC72F7-2AE4-1D35-57F9-EAB8E42A05CD}"/>
                </a:ext>
              </a:extLst>
            </p:cNvPr>
            <p:cNvSpPr/>
            <p:nvPr/>
          </p:nvSpPr>
          <p:spPr>
            <a:xfrm>
              <a:off x="3309257" y="653143"/>
              <a:ext cx="4841966" cy="696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3" name="図 12">
            <a:extLst>
              <a:ext uri="{FF2B5EF4-FFF2-40B4-BE49-F238E27FC236}">
                <a16:creationId xmlns:a16="http://schemas.microsoft.com/office/drawing/2014/main" id="{FB6E4DCA-BC48-0088-C631-D525D173F8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551" y="3545020"/>
            <a:ext cx="1752495" cy="243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6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34811-D4FB-8BC8-6FB1-7CCD019CD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331D35C5-3770-890E-DF6F-1A03080F5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54" y="405069"/>
            <a:ext cx="11477897" cy="1356360"/>
          </a:xfrm>
        </p:spPr>
        <p:txBody>
          <a:bodyPr>
            <a:normAutofit/>
          </a:bodyPr>
          <a:lstStyle/>
          <a:p>
            <a:pPr algn="ctr"/>
            <a:r>
              <a:rPr lang="ja-JP" altLang="en-US" dirty="0"/>
              <a:t>支援内容～「人間関係・社会性」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4B483D7-3207-0273-EDB8-D05EC0EAD661}"/>
              </a:ext>
            </a:extLst>
          </p:cNvPr>
          <p:cNvSpPr txBox="1"/>
          <p:nvPr/>
        </p:nvSpPr>
        <p:spPr>
          <a:xfrm>
            <a:off x="3171449" y="1761429"/>
            <a:ext cx="7499878" cy="1462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Rounded Mgen+ 1c regular" panose="020B0502020203020207" pitchFamily="50" charset="-128"/>
              </a:rPr>
              <a:t>・他者との関わり（人間関係の形成）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Rounded Mgen+ 1c regular" panose="020B0502020203020207" pitchFamily="50" charset="-128"/>
              </a:rPr>
              <a:t>・自己の理解と行動の調整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  <a:p>
            <a:pPr>
              <a:lnSpc>
                <a:spcPts val="1500"/>
              </a:lnSpc>
            </a:pP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Rounded Mgen+ 1c regular" panose="020B0502020203020207" pitchFamily="50" charset="-128"/>
              </a:rPr>
              <a:t>・仲間づくりと集団への参加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ea typeface="Rounded Mgen+ 1c regular" panose="020B0502020203020207" pitchFamily="50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4F5F0B9-7882-A6F4-1284-B265F366441E}"/>
              </a:ext>
            </a:extLst>
          </p:cNvPr>
          <p:cNvGrpSpPr/>
          <p:nvPr/>
        </p:nvGrpSpPr>
        <p:grpSpPr>
          <a:xfrm>
            <a:off x="9030790" y="5590904"/>
            <a:ext cx="2908661" cy="957969"/>
            <a:chOff x="3086964" y="653143"/>
            <a:chExt cx="5395012" cy="1595060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FBF61AF3-3FD7-3D3E-12F9-52BC9F188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6964" y="951405"/>
              <a:ext cx="5395012" cy="1296798"/>
            </a:xfrm>
            <a:prstGeom prst="rect">
              <a:avLst/>
            </a:prstGeom>
          </p:spPr>
        </p:pic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4A7638BC-D6FF-5782-4D9B-B39F0CBDBC0C}"/>
                </a:ext>
              </a:extLst>
            </p:cNvPr>
            <p:cNvSpPr/>
            <p:nvPr/>
          </p:nvSpPr>
          <p:spPr>
            <a:xfrm>
              <a:off x="3309257" y="653143"/>
              <a:ext cx="4841966" cy="696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24" name="図 23">
            <a:extLst>
              <a:ext uri="{FF2B5EF4-FFF2-40B4-BE49-F238E27FC236}">
                <a16:creationId xmlns:a16="http://schemas.microsoft.com/office/drawing/2014/main" id="{83E64CD3-A85C-4439-FDC1-7562E17C3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89"/>
          <a:stretch/>
        </p:blipFill>
        <p:spPr>
          <a:xfrm>
            <a:off x="5306856" y="3612016"/>
            <a:ext cx="1578290" cy="215801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2DA04CD-AE66-134B-DDB6-408CDF4F0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1" b="26603"/>
          <a:stretch/>
        </p:blipFill>
        <p:spPr>
          <a:xfrm>
            <a:off x="1753482" y="3602127"/>
            <a:ext cx="2835935" cy="215801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9C7C0DB-AE9A-6767-5C91-2732464CA0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7" b="9353"/>
          <a:stretch/>
        </p:blipFill>
        <p:spPr>
          <a:xfrm>
            <a:off x="7602585" y="3602127"/>
            <a:ext cx="1647009" cy="216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08446"/>
      </p:ext>
    </p:extLst>
  </p:cSld>
  <p:clrMapOvr>
    <a:masterClrMapping/>
  </p:clrMapOvr>
</p:sld>
</file>

<file path=ppt/theme/theme1.xml><?xml version="1.0" encoding="utf-8"?>
<a:theme xmlns:a="http://schemas.openxmlformats.org/drawingml/2006/main" name="基礎">
  <a:themeElements>
    <a:clrScheme name="緑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基礎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基礎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TM03457444[[fn=基礎]]</Template>
  <TotalTime>1157</TotalTime>
  <Words>1525</Words>
  <Application>Microsoft Office PowerPoint</Application>
  <PresentationFormat>ワイド画面</PresentationFormat>
  <Paragraphs>270</Paragraphs>
  <Slides>12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21" baseType="lpstr">
      <vt:lpstr>Rounded Mgen+ 1c heavy</vt:lpstr>
      <vt:lpstr>Rounded Mgen+ 1c medium</vt:lpstr>
      <vt:lpstr>Rounded Mgen+ 1c regular</vt:lpstr>
      <vt:lpstr>Rounded Mgen+ 1p bold</vt:lpstr>
      <vt:lpstr>Rounded Mgen+ 1p light</vt:lpstr>
      <vt:lpstr>UD デジタル 教科書体 NK-R</vt:lpstr>
      <vt:lpstr>游ゴシック</vt:lpstr>
      <vt:lpstr>Corbel</vt:lpstr>
      <vt:lpstr>基礎</vt:lpstr>
      <vt:lpstr>オーケストラにおける支援プログラム</vt:lpstr>
      <vt:lpstr>理念</vt:lpstr>
      <vt:lpstr>支援方針</vt:lpstr>
      <vt:lpstr>PowerPoint プレゼンテーション</vt:lpstr>
      <vt:lpstr>支援内容～「健康・生活」</vt:lpstr>
      <vt:lpstr>支援内容～「運動・感覚」</vt:lpstr>
      <vt:lpstr>支援内容～「認知・行動」</vt:lpstr>
      <vt:lpstr>支援内容～「言語・コミュニケーション」</vt:lpstr>
      <vt:lpstr>支援内容～「人間関係・社会性」</vt:lpstr>
      <vt:lpstr>家族支援・移行支援・地域支援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orchestra0828@outlook.jp</dc:creator>
  <cp:lastModifiedBy>オーケストラ</cp:lastModifiedBy>
  <cp:revision>31</cp:revision>
  <dcterms:created xsi:type="dcterms:W3CDTF">2022-11-26T06:56:07Z</dcterms:created>
  <dcterms:modified xsi:type="dcterms:W3CDTF">2024-11-13T00:56:33Z</dcterms:modified>
</cp:coreProperties>
</file>